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Arial Bold" charset="1" panose="020B0802020202020204"/>
      <p:regular r:id="rId19"/>
    </p:embeddedFont>
    <p:embeddedFont>
      <p:font typeface="Arial" charset="1" panose="020B05020202020202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7.png" Type="http://schemas.openxmlformats.org/officeDocument/2006/relationships/image"/><Relationship Id="rId4"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7.png" Type="http://schemas.openxmlformats.org/officeDocument/2006/relationships/image"/><Relationship Id="rId4"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7.png" Type="http://schemas.openxmlformats.org/officeDocument/2006/relationships/image"/><Relationship Id="rId4" Target="../media/image9.png" Type="http://schemas.openxmlformats.org/officeDocument/2006/relationships/image"/><Relationship Id="rId5" Target="../media/image14.pn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434488" y="-1566512"/>
            <a:ext cx="11853512" cy="11853512"/>
          </a:xfrm>
          <a:custGeom>
            <a:avLst/>
            <a:gdLst/>
            <a:ahLst/>
            <a:cxnLst/>
            <a:rect r="r" b="b" t="t" l="l"/>
            <a:pathLst>
              <a:path h="11853512" w="11853512">
                <a:moveTo>
                  <a:pt x="0" y="0"/>
                </a:moveTo>
                <a:lnTo>
                  <a:pt x="11853512" y="0"/>
                </a:lnTo>
                <a:lnTo>
                  <a:pt x="11853512"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4855" y="2743298"/>
            <a:ext cx="4369093" cy="4913511"/>
          </a:xfrm>
          <a:custGeom>
            <a:avLst/>
            <a:gdLst/>
            <a:ahLst/>
            <a:cxnLst/>
            <a:rect r="r" b="b" t="t" l="l"/>
            <a:pathLst>
              <a:path h="4913511" w="4369093">
                <a:moveTo>
                  <a:pt x="0" y="0"/>
                </a:moveTo>
                <a:lnTo>
                  <a:pt x="4369093" y="0"/>
                </a:lnTo>
                <a:lnTo>
                  <a:pt x="4369093" y="4913510"/>
                </a:lnTo>
                <a:lnTo>
                  <a:pt x="0" y="4913510"/>
                </a:lnTo>
                <a:lnTo>
                  <a:pt x="0" y="0"/>
                </a:lnTo>
                <a:close/>
              </a:path>
            </a:pathLst>
          </a:custGeom>
          <a:blipFill>
            <a:blip r:embed="rId4"/>
            <a:stretch>
              <a:fillRect l="0" t="-439" r="0" b="-439"/>
            </a:stretch>
          </a:blipFill>
        </p:spPr>
      </p:sp>
      <p:sp>
        <p:nvSpPr>
          <p:cNvPr name="Freeform 4" id="4"/>
          <p:cNvSpPr/>
          <p:nvPr/>
        </p:nvSpPr>
        <p:spPr>
          <a:xfrm flipH="false" flipV="false" rot="0">
            <a:off x="15198001" y="274551"/>
            <a:ext cx="2878317" cy="2963518"/>
          </a:xfrm>
          <a:custGeom>
            <a:avLst/>
            <a:gdLst/>
            <a:ahLst/>
            <a:cxnLst/>
            <a:rect r="r" b="b" t="t" l="l"/>
            <a:pathLst>
              <a:path h="2963518" w="2878317">
                <a:moveTo>
                  <a:pt x="0" y="0"/>
                </a:moveTo>
                <a:lnTo>
                  <a:pt x="2878317" y="0"/>
                </a:lnTo>
                <a:lnTo>
                  <a:pt x="2878317" y="2963518"/>
                </a:lnTo>
                <a:lnTo>
                  <a:pt x="0" y="2963518"/>
                </a:lnTo>
                <a:lnTo>
                  <a:pt x="0" y="0"/>
                </a:lnTo>
                <a:close/>
              </a:path>
            </a:pathLst>
          </a:custGeom>
          <a:blipFill>
            <a:blip r:embed="rId5"/>
            <a:stretch>
              <a:fillRect l="0" t="0" r="0" b="0"/>
            </a:stretch>
          </a:blipFill>
        </p:spPr>
      </p:sp>
      <p:sp>
        <p:nvSpPr>
          <p:cNvPr name="TextBox 5" id="5"/>
          <p:cNvSpPr txBox="true"/>
          <p:nvPr/>
        </p:nvSpPr>
        <p:spPr>
          <a:xfrm rot="0">
            <a:off x="7514150" y="1179204"/>
            <a:ext cx="8519159" cy="1177967"/>
          </a:xfrm>
          <a:prstGeom prst="rect">
            <a:avLst/>
          </a:prstGeom>
        </p:spPr>
        <p:txBody>
          <a:bodyPr anchor="t" rtlCol="false" tIns="0" lIns="0" bIns="0" rIns="0">
            <a:spAutoFit/>
          </a:bodyPr>
          <a:lstStyle/>
          <a:p>
            <a:pPr algn="l">
              <a:lnSpc>
                <a:spcPts val="5619"/>
              </a:lnSpc>
            </a:pPr>
            <a:r>
              <a:rPr lang="en-US" sz="6243" spc="-287" b="true">
                <a:solidFill>
                  <a:srgbClr val="4E2313"/>
                </a:solidFill>
                <a:latin typeface="Arial Bold"/>
                <a:ea typeface="Arial Bold"/>
                <a:cs typeface="Arial Bold"/>
                <a:sym typeface="Arial Bold"/>
              </a:rPr>
              <a:t>GOA POLICE</a:t>
            </a:r>
          </a:p>
          <a:p>
            <a:pPr algn="l" marL="0" indent="0" lvl="1">
              <a:lnSpc>
                <a:spcPts val="2782"/>
              </a:lnSpc>
            </a:pPr>
            <a:r>
              <a:rPr lang="en-US" b="true" sz="3092" spc="-142">
                <a:solidFill>
                  <a:srgbClr val="4E2313"/>
                </a:solidFill>
                <a:latin typeface="Arial Bold"/>
                <a:ea typeface="Arial Bold"/>
                <a:cs typeface="Arial Bold"/>
                <a:sym typeface="Arial Bold"/>
              </a:rPr>
              <a:t>HACKATHON 2024</a:t>
            </a:r>
          </a:p>
        </p:txBody>
      </p:sp>
      <p:sp>
        <p:nvSpPr>
          <p:cNvPr name="TextBox 6" id="6"/>
          <p:cNvSpPr txBox="true"/>
          <p:nvPr/>
        </p:nvSpPr>
        <p:spPr>
          <a:xfrm rot="0">
            <a:off x="6920379" y="3881963"/>
            <a:ext cx="10865192" cy="3674360"/>
          </a:xfrm>
          <a:prstGeom prst="rect">
            <a:avLst/>
          </a:prstGeom>
        </p:spPr>
        <p:txBody>
          <a:bodyPr anchor="t" rtlCol="false" tIns="0" lIns="0" bIns="0" rIns="0">
            <a:spAutoFit/>
          </a:bodyPr>
          <a:lstStyle/>
          <a:p>
            <a:pPr algn="ctr">
              <a:lnSpc>
                <a:spcPts val="9409"/>
              </a:lnSpc>
            </a:pPr>
            <a:r>
              <a:rPr lang="en-US" b="true" sz="6721" spc="-309">
                <a:solidFill>
                  <a:srgbClr val="232160"/>
                </a:solidFill>
                <a:latin typeface="Arial Bold"/>
                <a:ea typeface="Arial Bold"/>
                <a:cs typeface="Arial Bold"/>
                <a:sym typeface="Arial Bold"/>
              </a:rPr>
              <a:t>AI-BASED TOOL TO ASSIST </a:t>
            </a:r>
          </a:p>
          <a:p>
            <a:pPr algn="ctr">
              <a:lnSpc>
                <a:spcPts val="9409"/>
              </a:lnSpc>
            </a:pPr>
            <a:r>
              <a:rPr lang="en-US" b="true" sz="6721" spc="-309">
                <a:solidFill>
                  <a:srgbClr val="232160"/>
                </a:solidFill>
                <a:latin typeface="Arial Bold"/>
                <a:ea typeface="Arial Bold"/>
                <a:cs typeface="Arial Bold"/>
                <a:sym typeface="Arial Bold"/>
              </a:rPr>
              <a:t>VISITORS AT </a:t>
            </a:r>
          </a:p>
          <a:p>
            <a:pPr algn="ctr">
              <a:lnSpc>
                <a:spcPts val="9409"/>
              </a:lnSpc>
              <a:spcBef>
                <a:spcPct val="0"/>
              </a:spcBef>
            </a:pPr>
            <a:r>
              <a:rPr lang="en-US" b="true" sz="6721" spc="-309">
                <a:solidFill>
                  <a:srgbClr val="232160"/>
                </a:solidFill>
                <a:latin typeface="Arial Bold"/>
                <a:ea typeface="Arial Bold"/>
                <a:cs typeface="Arial Bold"/>
                <a:sym typeface="Arial Bold"/>
              </a:rPr>
              <a:t>POLICE STATIONS</a:t>
            </a:r>
          </a:p>
        </p:txBody>
      </p:sp>
      <p:grpSp>
        <p:nvGrpSpPr>
          <p:cNvPr name="Group 7" id="7"/>
          <p:cNvGrpSpPr>
            <a:grpSpLocks noChangeAspect="true"/>
          </p:cNvGrpSpPr>
          <p:nvPr/>
        </p:nvGrpSpPr>
        <p:grpSpPr>
          <a:xfrm rot="0">
            <a:off x="15334275" y="7656808"/>
            <a:ext cx="2614197" cy="2630192"/>
            <a:chOff x="0" y="0"/>
            <a:chExt cx="3294062" cy="3314217"/>
          </a:xfrm>
        </p:grpSpPr>
        <p:sp>
          <p:nvSpPr>
            <p:cNvPr name="Freeform 8" id="8"/>
            <p:cNvSpPr/>
            <p:nvPr/>
          </p:nvSpPr>
          <p:spPr>
            <a:xfrm flipH="false" flipV="false" rot="0">
              <a:off x="63500" y="63500"/>
              <a:ext cx="3167126" cy="3187319"/>
            </a:xfrm>
            <a:custGeom>
              <a:avLst/>
              <a:gdLst/>
              <a:ahLst/>
              <a:cxnLst/>
              <a:rect r="r" b="b" t="t" l="l"/>
              <a:pathLst>
                <a:path h="3187319" w="3167126">
                  <a:moveTo>
                    <a:pt x="341249" y="103886"/>
                  </a:moveTo>
                  <a:cubicBezTo>
                    <a:pt x="372110" y="103886"/>
                    <a:pt x="397129" y="128905"/>
                    <a:pt x="397129" y="159766"/>
                  </a:cubicBezTo>
                  <a:cubicBezTo>
                    <a:pt x="397129" y="190627"/>
                    <a:pt x="371983" y="215646"/>
                    <a:pt x="341249" y="215646"/>
                  </a:cubicBezTo>
                  <a:cubicBezTo>
                    <a:pt x="310515" y="215646"/>
                    <a:pt x="285369" y="190627"/>
                    <a:pt x="285369" y="159766"/>
                  </a:cubicBezTo>
                  <a:cubicBezTo>
                    <a:pt x="285369" y="128905"/>
                    <a:pt x="310515" y="103886"/>
                    <a:pt x="341249" y="103886"/>
                  </a:cubicBezTo>
                  <a:close/>
                  <a:moveTo>
                    <a:pt x="2710053" y="103886"/>
                  </a:moveTo>
                  <a:cubicBezTo>
                    <a:pt x="2740914" y="103886"/>
                    <a:pt x="2765933" y="128905"/>
                    <a:pt x="2765933" y="159766"/>
                  </a:cubicBezTo>
                  <a:cubicBezTo>
                    <a:pt x="2765933" y="190627"/>
                    <a:pt x="2740787" y="215646"/>
                    <a:pt x="2710053" y="215646"/>
                  </a:cubicBezTo>
                  <a:cubicBezTo>
                    <a:pt x="2679319" y="215646"/>
                    <a:pt x="2654173" y="190627"/>
                    <a:pt x="2654173" y="159766"/>
                  </a:cubicBezTo>
                  <a:cubicBezTo>
                    <a:pt x="2654173" y="128905"/>
                    <a:pt x="2679319" y="103886"/>
                    <a:pt x="2710053" y="103886"/>
                  </a:cubicBezTo>
                  <a:close/>
                  <a:moveTo>
                    <a:pt x="341249" y="69088"/>
                  </a:moveTo>
                  <a:cubicBezTo>
                    <a:pt x="291084" y="69088"/>
                    <a:pt x="250444" y="109728"/>
                    <a:pt x="250444" y="159766"/>
                  </a:cubicBezTo>
                  <a:cubicBezTo>
                    <a:pt x="250444" y="209804"/>
                    <a:pt x="291211" y="250444"/>
                    <a:pt x="341249" y="250444"/>
                  </a:cubicBezTo>
                  <a:cubicBezTo>
                    <a:pt x="391287" y="250444"/>
                    <a:pt x="432054" y="209804"/>
                    <a:pt x="432054" y="159766"/>
                  </a:cubicBezTo>
                  <a:cubicBezTo>
                    <a:pt x="432054" y="109728"/>
                    <a:pt x="391287" y="69088"/>
                    <a:pt x="341249" y="69088"/>
                  </a:cubicBezTo>
                  <a:close/>
                  <a:moveTo>
                    <a:pt x="2710053" y="69088"/>
                  </a:moveTo>
                  <a:cubicBezTo>
                    <a:pt x="2659888" y="69088"/>
                    <a:pt x="2619248" y="109728"/>
                    <a:pt x="2619248" y="159766"/>
                  </a:cubicBezTo>
                  <a:cubicBezTo>
                    <a:pt x="2619248" y="209804"/>
                    <a:pt x="2660015" y="250444"/>
                    <a:pt x="2710053" y="250444"/>
                  </a:cubicBezTo>
                  <a:cubicBezTo>
                    <a:pt x="2760091" y="250444"/>
                    <a:pt x="2800858" y="209804"/>
                    <a:pt x="2800858" y="159766"/>
                  </a:cubicBezTo>
                  <a:cubicBezTo>
                    <a:pt x="2800858" y="109728"/>
                    <a:pt x="2760091" y="69088"/>
                    <a:pt x="2710053" y="69088"/>
                  </a:cubicBezTo>
                  <a:close/>
                  <a:moveTo>
                    <a:pt x="466344" y="34925"/>
                  </a:moveTo>
                  <a:lnTo>
                    <a:pt x="466344" y="284607"/>
                  </a:lnTo>
                  <a:lnTo>
                    <a:pt x="216281" y="284607"/>
                  </a:lnTo>
                  <a:lnTo>
                    <a:pt x="216281" y="34925"/>
                  </a:lnTo>
                  <a:close/>
                  <a:moveTo>
                    <a:pt x="2835148" y="34925"/>
                  </a:moveTo>
                  <a:lnTo>
                    <a:pt x="2835148" y="284607"/>
                  </a:lnTo>
                  <a:lnTo>
                    <a:pt x="2584958" y="284607"/>
                  </a:lnTo>
                  <a:lnTo>
                    <a:pt x="2584958" y="34925"/>
                  </a:lnTo>
                  <a:close/>
                  <a:moveTo>
                    <a:pt x="3131947" y="319532"/>
                  </a:moveTo>
                  <a:lnTo>
                    <a:pt x="3131947" y="553212"/>
                  </a:lnTo>
                  <a:lnTo>
                    <a:pt x="3076448" y="645414"/>
                  </a:lnTo>
                  <a:lnTo>
                    <a:pt x="2934208" y="645414"/>
                  </a:lnTo>
                  <a:lnTo>
                    <a:pt x="3130550" y="319405"/>
                  </a:lnTo>
                  <a:close/>
                  <a:moveTo>
                    <a:pt x="405765" y="319659"/>
                  </a:moveTo>
                  <a:lnTo>
                    <a:pt x="209296" y="645414"/>
                  </a:lnTo>
                  <a:lnTo>
                    <a:pt x="66929" y="645414"/>
                  </a:lnTo>
                  <a:lnTo>
                    <a:pt x="263525" y="319532"/>
                  </a:lnTo>
                  <a:close/>
                  <a:moveTo>
                    <a:pt x="979170" y="319659"/>
                  </a:moveTo>
                  <a:lnTo>
                    <a:pt x="782701" y="645414"/>
                  </a:lnTo>
                  <a:lnTo>
                    <a:pt x="640588" y="645414"/>
                  </a:lnTo>
                  <a:lnTo>
                    <a:pt x="836930" y="319532"/>
                  </a:lnTo>
                  <a:close/>
                  <a:moveTo>
                    <a:pt x="1552575" y="319659"/>
                  </a:moveTo>
                  <a:lnTo>
                    <a:pt x="1356106" y="645414"/>
                  </a:lnTo>
                  <a:lnTo>
                    <a:pt x="1213993" y="645414"/>
                  </a:lnTo>
                  <a:lnTo>
                    <a:pt x="1410335" y="319405"/>
                  </a:lnTo>
                  <a:close/>
                  <a:moveTo>
                    <a:pt x="2125980" y="319659"/>
                  </a:moveTo>
                  <a:lnTo>
                    <a:pt x="1929511" y="645414"/>
                  </a:lnTo>
                  <a:lnTo>
                    <a:pt x="1787398" y="645414"/>
                  </a:lnTo>
                  <a:lnTo>
                    <a:pt x="1983613" y="319405"/>
                  </a:lnTo>
                  <a:close/>
                  <a:moveTo>
                    <a:pt x="2699385" y="319659"/>
                  </a:moveTo>
                  <a:lnTo>
                    <a:pt x="2502916" y="645414"/>
                  </a:lnTo>
                  <a:lnTo>
                    <a:pt x="2360803" y="645414"/>
                  </a:lnTo>
                  <a:lnTo>
                    <a:pt x="2557018" y="319405"/>
                  </a:lnTo>
                  <a:close/>
                  <a:moveTo>
                    <a:pt x="3131947" y="680466"/>
                  </a:moveTo>
                  <a:lnTo>
                    <a:pt x="3131820" y="1598422"/>
                  </a:lnTo>
                  <a:lnTo>
                    <a:pt x="34925" y="1598422"/>
                  </a:lnTo>
                  <a:lnTo>
                    <a:pt x="34925" y="680339"/>
                  </a:lnTo>
                  <a:close/>
                  <a:moveTo>
                    <a:pt x="187706" y="1633093"/>
                  </a:moveTo>
                  <a:lnTo>
                    <a:pt x="34925" y="1886331"/>
                  </a:lnTo>
                  <a:lnTo>
                    <a:pt x="34925" y="1650365"/>
                  </a:lnTo>
                  <a:lnTo>
                    <a:pt x="45212" y="1633093"/>
                  </a:lnTo>
                  <a:close/>
                  <a:moveTo>
                    <a:pt x="761238" y="1633093"/>
                  </a:moveTo>
                  <a:lnTo>
                    <a:pt x="564769" y="1959102"/>
                  </a:lnTo>
                  <a:lnTo>
                    <a:pt x="422529" y="1959102"/>
                  </a:lnTo>
                  <a:lnTo>
                    <a:pt x="618871" y="1633093"/>
                  </a:lnTo>
                  <a:close/>
                  <a:moveTo>
                    <a:pt x="1334516" y="1633093"/>
                  </a:moveTo>
                  <a:lnTo>
                    <a:pt x="1138047" y="1959102"/>
                  </a:lnTo>
                  <a:lnTo>
                    <a:pt x="995807" y="1959102"/>
                  </a:lnTo>
                  <a:lnTo>
                    <a:pt x="1192149" y="1633093"/>
                  </a:lnTo>
                  <a:close/>
                  <a:moveTo>
                    <a:pt x="1907921" y="1633093"/>
                  </a:moveTo>
                  <a:lnTo>
                    <a:pt x="1711706" y="1959102"/>
                  </a:lnTo>
                  <a:lnTo>
                    <a:pt x="1569466" y="1959102"/>
                  </a:lnTo>
                  <a:lnTo>
                    <a:pt x="1765808" y="1633093"/>
                  </a:lnTo>
                  <a:close/>
                  <a:moveTo>
                    <a:pt x="2481326" y="1633093"/>
                  </a:moveTo>
                  <a:lnTo>
                    <a:pt x="2285111" y="1959102"/>
                  </a:lnTo>
                  <a:lnTo>
                    <a:pt x="2142617" y="1959102"/>
                  </a:lnTo>
                  <a:lnTo>
                    <a:pt x="2339086" y="1633093"/>
                  </a:lnTo>
                  <a:close/>
                  <a:moveTo>
                    <a:pt x="3054858" y="1633093"/>
                  </a:moveTo>
                  <a:lnTo>
                    <a:pt x="2858516" y="1959102"/>
                  </a:lnTo>
                  <a:lnTo>
                    <a:pt x="2716022" y="1959102"/>
                  </a:lnTo>
                  <a:lnTo>
                    <a:pt x="2912491" y="1633093"/>
                  </a:lnTo>
                  <a:close/>
                  <a:moveTo>
                    <a:pt x="466217" y="1994027"/>
                  </a:moveTo>
                  <a:lnTo>
                    <a:pt x="466217" y="3152267"/>
                  </a:lnTo>
                  <a:lnTo>
                    <a:pt x="216154" y="3152267"/>
                  </a:lnTo>
                  <a:lnTo>
                    <a:pt x="216154" y="1994027"/>
                  </a:lnTo>
                  <a:close/>
                  <a:moveTo>
                    <a:pt x="2835021" y="1994027"/>
                  </a:moveTo>
                  <a:lnTo>
                    <a:pt x="2835021" y="3152267"/>
                  </a:lnTo>
                  <a:lnTo>
                    <a:pt x="2584958" y="3152267"/>
                  </a:lnTo>
                  <a:lnTo>
                    <a:pt x="2584958" y="1994027"/>
                  </a:lnTo>
                  <a:close/>
                  <a:moveTo>
                    <a:pt x="198755" y="0"/>
                  </a:moveTo>
                  <a:cubicBezTo>
                    <a:pt x="189103" y="0"/>
                    <a:pt x="181229" y="7747"/>
                    <a:pt x="181229" y="17526"/>
                  </a:cubicBezTo>
                  <a:lnTo>
                    <a:pt x="181229" y="284607"/>
                  </a:lnTo>
                  <a:lnTo>
                    <a:pt x="17526" y="284607"/>
                  </a:lnTo>
                  <a:cubicBezTo>
                    <a:pt x="7874" y="284607"/>
                    <a:pt x="0" y="292354"/>
                    <a:pt x="0" y="302133"/>
                  </a:cubicBezTo>
                  <a:lnTo>
                    <a:pt x="0" y="662940"/>
                  </a:lnTo>
                  <a:cubicBezTo>
                    <a:pt x="0" y="662940"/>
                    <a:pt x="0" y="663321"/>
                    <a:pt x="0" y="663448"/>
                  </a:cubicBezTo>
                  <a:lnTo>
                    <a:pt x="0" y="1615440"/>
                  </a:lnTo>
                  <a:cubicBezTo>
                    <a:pt x="0" y="1615440"/>
                    <a:pt x="0" y="1615821"/>
                    <a:pt x="0" y="1615948"/>
                  </a:cubicBezTo>
                  <a:lnTo>
                    <a:pt x="0" y="1976755"/>
                  </a:lnTo>
                  <a:cubicBezTo>
                    <a:pt x="0" y="1986407"/>
                    <a:pt x="7747" y="1994281"/>
                    <a:pt x="17526" y="1994281"/>
                  </a:cubicBezTo>
                  <a:lnTo>
                    <a:pt x="181356" y="1994281"/>
                  </a:lnTo>
                  <a:lnTo>
                    <a:pt x="181356" y="3169920"/>
                  </a:lnTo>
                  <a:cubicBezTo>
                    <a:pt x="181356" y="3179064"/>
                    <a:pt x="188341" y="3186557"/>
                    <a:pt x="197358" y="3187319"/>
                  </a:cubicBezTo>
                  <a:lnTo>
                    <a:pt x="485267" y="3187319"/>
                  </a:lnTo>
                  <a:cubicBezTo>
                    <a:pt x="494157" y="3186557"/>
                    <a:pt x="501269" y="3179064"/>
                    <a:pt x="501269" y="3169920"/>
                  </a:cubicBezTo>
                  <a:lnTo>
                    <a:pt x="501269" y="1994154"/>
                  </a:lnTo>
                  <a:lnTo>
                    <a:pt x="2550160" y="1994154"/>
                  </a:lnTo>
                  <a:lnTo>
                    <a:pt x="2550160" y="3169793"/>
                  </a:lnTo>
                  <a:cubicBezTo>
                    <a:pt x="2550160" y="3178937"/>
                    <a:pt x="2557145" y="3186430"/>
                    <a:pt x="2566162" y="3187192"/>
                  </a:cubicBezTo>
                  <a:lnTo>
                    <a:pt x="2854198" y="3187192"/>
                  </a:lnTo>
                  <a:cubicBezTo>
                    <a:pt x="2863088" y="3186430"/>
                    <a:pt x="2870200" y="3178937"/>
                    <a:pt x="2870200" y="3169793"/>
                  </a:cubicBezTo>
                  <a:lnTo>
                    <a:pt x="2870200" y="1994154"/>
                  </a:lnTo>
                  <a:lnTo>
                    <a:pt x="3149600" y="1994154"/>
                  </a:lnTo>
                  <a:cubicBezTo>
                    <a:pt x="3159252" y="1994154"/>
                    <a:pt x="3167126" y="1986407"/>
                    <a:pt x="3167126" y="1976628"/>
                  </a:cubicBezTo>
                  <a:lnTo>
                    <a:pt x="3167126" y="1615821"/>
                  </a:lnTo>
                  <a:cubicBezTo>
                    <a:pt x="3167126" y="1615821"/>
                    <a:pt x="3167126" y="1615440"/>
                    <a:pt x="3167126" y="1615313"/>
                  </a:cubicBezTo>
                  <a:lnTo>
                    <a:pt x="3167126" y="663448"/>
                  </a:lnTo>
                  <a:cubicBezTo>
                    <a:pt x="3167126" y="663448"/>
                    <a:pt x="3167126" y="663067"/>
                    <a:pt x="3167126" y="662940"/>
                  </a:cubicBezTo>
                  <a:lnTo>
                    <a:pt x="3166999" y="662940"/>
                  </a:lnTo>
                  <a:lnTo>
                    <a:pt x="3166999" y="302133"/>
                  </a:lnTo>
                  <a:cubicBezTo>
                    <a:pt x="3166999" y="292481"/>
                    <a:pt x="3159252" y="284607"/>
                    <a:pt x="3149473" y="284607"/>
                  </a:cubicBezTo>
                  <a:lnTo>
                    <a:pt x="2869946" y="284607"/>
                  </a:lnTo>
                  <a:lnTo>
                    <a:pt x="2869946" y="17526"/>
                  </a:lnTo>
                  <a:cubicBezTo>
                    <a:pt x="2869946" y="7874"/>
                    <a:pt x="2862199" y="0"/>
                    <a:pt x="2852420" y="0"/>
                  </a:cubicBezTo>
                  <a:lnTo>
                    <a:pt x="2567432" y="0"/>
                  </a:lnTo>
                  <a:cubicBezTo>
                    <a:pt x="2557780" y="0"/>
                    <a:pt x="2549906" y="7747"/>
                    <a:pt x="2549906" y="17526"/>
                  </a:cubicBezTo>
                  <a:lnTo>
                    <a:pt x="2549906" y="284607"/>
                  </a:lnTo>
                  <a:lnTo>
                    <a:pt x="501269" y="284607"/>
                  </a:lnTo>
                  <a:lnTo>
                    <a:pt x="501269" y="17526"/>
                  </a:lnTo>
                  <a:cubicBezTo>
                    <a:pt x="501269" y="7874"/>
                    <a:pt x="493522" y="0"/>
                    <a:pt x="483743" y="0"/>
                  </a:cubicBezTo>
                  <a:close/>
                </a:path>
              </a:pathLst>
            </a:custGeom>
            <a:solidFill>
              <a:srgbClr val="000000"/>
            </a:solidFill>
          </p:spPr>
        </p:sp>
        <p:sp>
          <p:nvSpPr>
            <p:cNvPr name="Freeform 9" id="9"/>
            <p:cNvSpPr/>
            <p:nvPr/>
          </p:nvSpPr>
          <p:spPr>
            <a:xfrm flipH="false" flipV="false" rot="0">
              <a:off x="1308481" y="750824"/>
              <a:ext cx="672465" cy="374650"/>
            </a:xfrm>
            <a:custGeom>
              <a:avLst/>
              <a:gdLst/>
              <a:ahLst/>
              <a:cxnLst/>
              <a:rect r="r" b="b" t="t" l="l"/>
              <a:pathLst>
                <a:path h="374650" w="672465">
                  <a:moveTo>
                    <a:pt x="303911" y="127"/>
                  </a:moveTo>
                  <a:cubicBezTo>
                    <a:pt x="194691" y="127"/>
                    <a:pt x="93472" y="31369"/>
                    <a:pt x="1524" y="89027"/>
                  </a:cubicBezTo>
                  <a:lnTo>
                    <a:pt x="0" y="90043"/>
                  </a:lnTo>
                  <a:cubicBezTo>
                    <a:pt x="1524" y="115316"/>
                    <a:pt x="1016" y="285750"/>
                    <a:pt x="3302" y="290322"/>
                  </a:cubicBezTo>
                  <a:cubicBezTo>
                    <a:pt x="33655" y="313817"/>
                    <a:pt x="60071" y="326898"/>
                    <a:pt x="118618" y="344170"/>
                  </a:cubicBezTo>
                  <a:cubicBezTo>
                    <a:pt x="176276" y="361188"/>
                    <a:pt x="252222" y="374650"/>
                    <a:pt x="336296" y="374650"/>
                  </a:cubicBezTo>
                  <a:cubicBezTo>
                    <a:pt x="442468" y="374650"/>
                    <a:pt x="561467" y="353187"/>
                    <a:pt x="672465" y="290195"/>
                  </a:cubicBezTo>
                  <a:lnTo>
                    <a:pt x="664083" y="118110"/>
                  </a:lnTo>
                  <a:lnTo>
                    <a:pt x="660400" y="108204"/>
                  </a:lnTo>
                  <a:cubicBezTo>
                    <a:pt x="649605" y="93726"/>
                    <a:pt x="596900" y="62484"/>
                    <a:pt x="497840" y="31242"/>
                  </a:cubicBezTo>
                  <a:cubicBezTo>
                    <a:pt x="430784" y="10160"/>
                    <a:pt x="366141" y="0"/>
                    <a:pt x="303911" y="0"/>
                  </a:cubicBezTo>
                  <a:close/>
                </a:path>
              </a:pathLst>
            </a:custGeom>
            <a:solidFill>
              <a:srgbClr val="000000"/>
            </a:solidFill>
          </p:spPr>
        </p:sp>
        <p:sp>
          <p:nvSpPr>
            <p:cNvPr name="Freeform 10" id="10"/>
            <p:cNvSpPr/>
            <p:nvPr/>
          </p:nvSpPr>
          <p:spPr>
            <a:xfrm flipH="false" flipV="false" rot="0">
              <a:off x="1411859" y="882904"/>
              <a:ext cx="184023" cy="94488"/>
            </a:xfrm>
            <a:custGeom>
              <a:avLst/>
              <a:gdLst/>
              <a:ahLst/>
              <a:cxnLst/>
              <a:rect r="r" b="b" t="t" l="l"/>
              <a:pathLst>
                <a:path h="94488" w="184023">
                  <a:moveTo>
                    <a:pt x="254" y="12319"/>
                  </a:moveTo>
                  <a:cubicBezTo>
                    <a:pt x="35814" y="1651"/>
                    <a:pt x="73025" y="0"/>
                    <a:pt x="111252" y="9398"/>
                  </a:cubicBezTo>
                  <a:cubicBezTo>
                    <a:pt x="156083" y="20447"/>
                    <a:pt x="179832" y="36576"/>
                    <a:pt x="182880" y="55372"/>
                  </a:cubicBezTo>
                  <a:cubicBezTo>
                    <a:pt x="184023" y="62484"/>
                    <a:pt x="150495" y="94488"/>
                    <a:pt x="93599" y="84963"/>
                  </a:cubicBezTo>
                  <a:cubicBezTo>
                    <a:pt x="49022" y="77470"/>
                    <a:pt x="19050" y="54737"/>
                    <a:pt x="0" y="12827"/>
                  </a:cubicBezTo>
                  <a:lnTo>
                    <a:pt x="254" y="12319"/>
                  </a:lnTo>
                  <a:close/>
                </a:path>
              </a:pathLst>
            </a:custGeom>
            <a:solidFill>
              <a:srgbClr val="FEFEFE"/>
            </a:solidFill>
          </p:spPr>
        </p:sp>
        <p:sp>
          <p:nvSpPr>
            <p:cNvPr name="Freeform 11" id="11"/>
            <p:cNvSpPr/>
            <p:nvPr/>
          </p:nvSpPr>
          <p:spPr>
            <a:xfrm flipH="false" flipV="false" rot="0">
              <a:off x="1959610" y="739267"/>
              <a:ext cx="264795" cy="314833"/>
            </a:xfrm>
            <a:custGeom>
              <a:avLst/>
              <a:gdLst/>
              <a:ahLst/>
              <a:cxnLst/>
              <a:rect r="r" b="b" t="t" l="l"/>
              <a:pathLst>
                <a:path h="314833" w="264795">
                  <a:moveTo>
                    <a:pt x="127" y="129921"/>
                  </a:moveTo>
                  <a:cubicBezTo>
                    <a:pt x="16256" y="107950"/>
                    <a:pt x="66040" y="73914"/>
                    <a:pt x="122936" y="45720"/>
                  </a:cubicBezTo>
                  <a:cubicBezTo>
                    <a:pt x="187706" y="13716"/>
                    <a:pt x="231648" y="0"/>
                    <a:pt x="253238" y="1524"/>
                  </a:cubicBezTo>
                  <a:cubicBezTo>
                    <a:pt x="264795" y="22225"/>
                    <a:pt x="253873" y="47752"/>
                    <a:pt x="219202" y="76708"/>
                  </a:cubicBezTo>
                  <a:cubicBezTo>
                    <a:pt x="201422" y="91567"/>
                    <a:pt x="181991" y="102743"/>
                    <a:pt x="162433" y="112395"/>
                  </a:cubicBezTo>
                  <a:cubicBezTo>
                    <a:pt x="133604" y="126619"/>
                    <a:pt x="100965" y="140081"/>
                    <a:pt x="64643" y="152527"/>
                  </a:cubicBezTo>
                  <a:lnTo>
                    <a:pt x="58801" y="155448"/>
                  </a:lnTo>
                  <a:cubicBezTo>
                    <a:pt x="127254" y="190119"/>
                    <a:pt x="164338" y="210693"/>
                    <a:pt x="172085" y="216408"/>
                  </a:cubicBezTo>
                  <a:cubicBezTo>
                    <a:pt x="186817" y="227203"/>
                    <a:pt x="212852" y="246253"/>
                    <a:pt x="248285" y="276479"/>
                  </a:cubicBezTo>
                  <a:lnTo>
                    <a:pt x="260858" y="288671"/>
                  </a:lnTo>
                  <a:cubicBezTo>
                    <a:pt x="263271" y="296799"/>
                    <a:pt x="251333" y="307467"/>
                    <a:pt x="223012" y="309626"/>
                  </a:cubicBezTo>
                  <a:cubicBezTo>
                    <a:pt x="154813" y="314833"/>
                    <a:pt x="43434" y="268986"/>
                    <a:pt x="0" y="227330"/>
                  </a:cubicBezTo>
                  <a:lnTo>
                    <a:pt x="0" y="130048"/>
                  </a:lnTo>
                  <a:close/>
                </a:path>
              </a:pathLst>
            </a:custGeom>
            <a:solidFill>
              <a:srgbClr val="000000"/>
            </a:solidFill>
          </p:spPr>
        </p:sp>
        <p:sp>
          <p:nvSpPr>
            <p:cNvPr name="Freeform 12" id="12"/>
            <p:cNvSpPr/>
            <p:nvPr/>
          </p:nvSpPr>
          <p:spPr>
            <a:xfrm flipH="false" flipV="false" rot="0">
              <a:off x="1705229" y="882904"/>
              <a:ext cx="184023" cy="94488"/>
            </a:xfrm>
            <a:custGeom>
              <a:avLst/>
              <a:gdLst/>
              <a:ahLst/>
              <a:cxnLst/>
              <a:rect r="r" b="b" t="t" l="l"/>
              <a:pathLst>
                <a:path h="94488" w="184023">
                  <a:moveTo>
                    <a:pt x="183769" y="12319"/>
                  </a:moveTo>
                  <a:cubicBezTo>
                    <a:pt x="148209" y="1651"/>
                    <a:pt x="110998" y="0"/>
                    <a:pt x="72771" y="9398"/>
                  </a:cubicBezTo>
                  <a:cubicBezTo>
                    <a:pt x="27940" y="20447"/>
                    <a:pt x="4191" y="36576"/>
                    <a:pt x="1143" y="55372"/>
                  </a:cubicBezTo>
                  <a:cubicBezTo>
                    <a:pt x="0" y="62484"/>
                    <a:pt x="33528" y="94488"/>
                    <a:pt x="90424" y="84963"/>
                  </a:cubicBezTo>
                  <a:cubicBezTo>
                    <a:pt x="135001" y="77470"/>
                    <a:pt x="164973" y="54737"/>
                    <a:pt x="184023" y="12827"/>
                  </a:cubicBezTo>
                  <a:lnTo>
                    <a:pt x="183769" y="12319"/>
                  </a:lnTo>
                  <a:close/>
                </a:path>
              </a:pathLst>
            </a:custGeom>
            <a:solidFill>
              <a:srgbClr val="FEFEFE"/>
            </a:solidFill>
          </p:spPr>
        </p:sp>
      </p:grpSp>
      <p:sp>
        <p:nvSpPr>
          <p:cNvPr name="TextBox 13" id="13"/>
          <p:cNvSpPr txBox="true"/>
          <p:nvPr/>
        </p:nvSpPr>
        <p:spPr>
          <a:xfrm rot="0">
            <a:off x="15756045" y="8593941"/>
            <a:ext cx="1762229" cy="377963"/>
          </a:xfrm>
          <a:prstGeom prst="rect">
            <a:avLst/>
          </a:prstGeom>
        </p:spPr>
        <p:txBody>
          <a:bodyPr anchor="t" rtlCol="false" tIns="0" lIns="0" bIns="0" rIns="0">
            <a:spAutoFit/>
          </a:bodyPr>
          <a:lstStyle/>
          <a:p>
            <a:pPr algn="l">
              <a:lnSpc>
                <a:spcPts val="2797"/>
              </a:lnSpc>
            </a:pPr>
            <a:r>
              <a:rPr lang="en-US" b="true" sz="1998">
                <a:solidFill>
                  <a:srgbClr val="232160"/>
                </a:solidFill>
                <a:latin typeface="Arial Bold"/>
                <a:ea typeface="Arial Bold"/>
                <a:cs typeface="Arial Bold"/>
                <a:sym typeface="Arial Bold"/>
              </a:rPr>
              <a:t>Neural Ninjas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6385034" y="0"/>
            <a:ext cx="11545187" cy="9452621"/>
          </a:xfrm>
          <a:custGeom>
            <a:avLst/>
            <a:gdLst/>
            <a:ahLst/>
            <a:cxnLst/>
            <a:rect r="r" b="b" t="t" l="l"/>
            <a:pathLst>
              <a:path h="9452621" w="11545187">
                <a:moveTo>
                  <a:pt x="0" y="0"/>
                </a:moveTo>
                <a:lnTo>
                  <a:pt x="11545187" y="0"/>
                </a:lnTo>
                <a:lnTo>
                  <a:pt x="11545187" y="9452621"/>
                </a:lnTo>
                <a:lnTo>
                  <a:pt x="0" y="9452621"/>
                </a:lnTo>
                <a:lnTo>
                  <a:pt x="0" y="0"/>
                </a:lnTo>
                <a:close/>
              </a:path>
            </a:pathLst>
          </a:custGeom>
          <a:blipFill>
            <a:blip r:embed="rId2"/>
            <a:stretch>
              <a:fillRect l="0" t="0" r="0" b="0"/>
            </a:stretch>
          </a:blipFill>
        </p:spPr>
      </p:sp>
      <p:sp>
        <p:nvSpPr>
          <p:cNvPr name="Freeform 3" id="3"/>
          <p:cNvSpPr/>
          <p:nvPr/>
        </p:nvSpPr>
        <p:spPr>
          <a:xfrm flipH="false" flipV="false" rot="0">
            <a:off x="207696" y="166729"/>
            <a:ext cx="4685895" cy="2402512"/>
          </a:xfrm>
          <a:custGeom>
            <a:avLst/>
            <a:gdLst/>
            <a:ahLst/>
            <a:cxnLst/>
            <a:rect r="r" b="b" t="t" l="l"/>
            <a:pathLst>
              <a:path h="2402512" w="4685895">
                <a:moveTo>
                  <a:pt x="0" y="0"/>
                </a:moveTo>
                <a:lnTo>
                  <a:pt x="4685894" y="0"/>
                </a:lnTo>
                <a:lnTo>
                  <a:pt x="4685894" y="2402512"/>
                </a:lnTo>
                <a:lnTo>
                  <a:pt x="0" y="2402512"/>
                </a:lnTo>
                <a:lnTo>
                  <a:pt x="0" y="0"/>
                </a:lnTo>
                <a:close/>
              </a:path>
            </a:pathLst>
          </a:custGeom>
          <a:blipFill>
            <a:blip r:embed="rId3"/>
            <a:stretch>
              <a:fillRect l="-28129" t="0" r="-85563" b="-27120"/>
            </a:stretch>
          </a:blipFill>
          <a:ln w="38100" cap="sq">
            <a:solidFill>
              <a:srgbClr val="000000"/>
            </a:solidFill>
            <a:prstDash val="solid"/>
            <a:miter/>
          </a:ln>
        </p:spPr>
      </p:sp>
      <p:sp>
        <p:nvSpPr>
          <p:cNvPr name="TextBox 4" id="4"/>
          <p:cNvSpPr txBox="true"/>
          <p:nvPr/>
        </p:nvSpPr>
        <p:spPr>
          <a:xfrm rot="0">
            <a:off x="410546" y="285527"/>
            <a:ext cx="4280193" cy="2403962"/>
          </a:xfrm>
          <a:prstGeom prst="rect">
            <a:avLst/>
          </a:prstGeom>
        </p:spPr>
        <p:txBody>
          <a:bodyPr anchor="t" rtlCol="false" tIns="0" lIns="0" bIns="0" rIns="0">
            <a:spAutoFit/>
          </a:bodyPr>
          <a:lstStyle/>
          <a:p>
            <a:pPr algn="ctr" marL="292725" indent="-146362" lvl="1">
              <a:lnSpc>
                <a:spcPts val="1898"/>
              </a:lnSpc>
              <a:spcBef>
                <a:spcPct val="0"/>
              </a:spcBef>
              <a:buFont typeface="Arial"/>
              <a:buChar char="•"/>
            </a:pPr>
            <a:r>
              <a:rPr lang="en-US" b="true" sz="1355">
                <a:solidFill>
                  <a:srgbClr val="232160"/>
                </a:solidFill>
                <a:latin typeface="Arial Bold"/>
                <a:ea typeface="Arial Bold"/>
                <a:cs typeface="Arial Bold"/>
                <a:sym typeface="Arial Bold"/>
              </a:rPr>
              <a:t>Start Listening: Click to begin recording y</a:t>
            </a:r>
            <a:r>
              <a:rPr lang="en-US" b="true" sz="1355">
                <a:solidFill>
                  <a:srgbClr val="232160"/>
                </a:solidFill>
                <a:latin typeface="Arial Bold"/>
                <a:ea typeface="Arial Bold"/>
                <a:cs typeface="Arial Bold"/>
                <a:sym typeface="Arial Bold"/>
              </a:rPr>
              <a:t>our issue.</a:t>
            </a:r>
          </a:p>
          <a:p>
            <a:pPr algn="ctr" marL="292725" indent="-146362" lvl="1">
              <a:lnSpc>
                <a:spcPts val="1898"/>
              </a:lnSpc>
              <a:spcBef>
                <a:spcPct val="0"/>
              </a:spcBef>
              <a:buFont typeface="Arial"/>
              <a:buChar char="•"/>
            </a:pPr>
            <a:r>
              <a:rPr lang="en-US" b="true" sz="1355">
                <a:solidFill>
                  <a:srgbClr val="232160"/>
                </a:solidFill>
                <a:latin typeface="Arial Bold"/>
                <a:ea typeface="Arial Bold"/>
                <a:cs typeface="Arial Bold"/>
                <a:sym typeface="Arial Bold"/>
              </a:rPr>
              <a:t>Stop Listening: Click to stop the recording process.</a:t>
            </a:r>
          </a:p>
          <a:p>
            <a:pPr algn="ctr" marL="292725" indent="-146362" lvl="1">
              <a:lnSpc>
                <a:spcPts val="1898"/>
              </a:lnSpc>
              <a:spcBef>
                <a:spcPct val="0"/>
              </a:spcBef>
              <a:buFont typeface="Arial"/>
              <a:buChar char="•"/>
            </a:pPr>
            <a:r>
              <a:rPr lang="en-US" b="true" sz="1355">
                <a:solidFill>
                  <a:srgbClr val="232160"/>
                </a:solidFill>
                <a:latin typeface="Arial Bold"/>
                <a:ea typeface="Arial Bold"/>
                <a:cs typeface="Arial Bold"/>
                <a:sym typeface="Arial Bold"/>
              </a:rPr>
              <a:t>Reset: Click to clear the text box and start fresh.</a:t>
            </a:r>
          </a:p>
          <a:p>
            <a:pPr algn="ctr" marL="292725" indent="-146362" lvl="1">
              <a:lnSpc>
                <a:spcPts val="1898"/>
              </a:lnSpc>
              <a:spcBef>
                <a:spcPct val="0"/>
              </a:spcBef>
              <a:buFont typeface="Arial"/>
              <a:buChar char="•"/>
            </a:pPr>
            <a:r>
              <a:rPr lang="en-US" b="true" sz="1355">
                <a:solidFill>
                  <a:srgbClr val="232160"/>
                </a:solidFill>
                <a:latin typeface="Arial Bold"/>
                <a:ea typeface="Arial Bold"/>
                <a:cs typeface="Arial Bold"/>
                <a:sym typeface="Arial Bold"/>
              </a:rPr>
              <a:t>Translate Your Text: Click to convert your preferred language to English.</a:t>
            </a:r>
          </a:p>
          <a:p>
            <a:pPr algn="ctr" marL="292725" indent="-146362" lvl="1">
              <a:lnSpc>
                <a:spcPts val="1898"/>
              </a:lnSpc>
              <a:spcBef>
                <a:spcPct val="0"/>
              </a:spcBef>
              <a:buFont typeface="Arial"/>
              <a:buChar char="•"/>
            </a:pPr>
            <a:r>
              <a:rPr lang="en-US" b="true" sz="1355">
                <a:solidFill>
                  <a:srgbClr val="232160"/>
                </a:solidFill>
                <a:latin typeface="Arial Bold"/>
                <a:ea typeface="Arial Bold"/>
                <a:cs typeface="Arial Bold"/>
                <a:sym typeface="Arial Bold"/>
              </a:rPr>
              <a:t>Get Solution for Problem: Click to find out the legal procedures to follow for your issue.</a:t>
            </a:r>
          </a:p>
          <a:p>
            <a:pPr algn="ctr">
              <a:lnSpc>
                <a:spcPts val="1898"/>
              </a:lnSpc>
              <a:spcBef>
                <a:spcPct val="0"/>
              </a:spcBef>
            </a:pPr>
          </a:p>
        </p:txBody>
      </p:sp>
      <p:sp>
        <p:nvSpPr>
          <p:cNvPr name="Freeform 5" id="5"/>
          <p:cNvSpPr/>
          <p:nvPr/>
        </p:nvSpPr>
        <p:spPr>
          <a:xfrm flipH="false" flipV="false" rot="0">
            <a:off x="207696" y="2629400"/>
            <a:ext cx="4685895" cy="1353091"/>
          </a:xfrm>
          <a:custGeom>
            <a:avLst/>
            <a:gdLst/>
            <a:ahLst/>
            <a:cxnLst/>
            <a:rect r="r" b="b" t="t" l="l"/>
            <a:pathLst>
              <a:path h="1353091" w="4685895">
                <a:moveTo>
                  <a:pt x="0" y="0"/>
                </a:moveTo>
                <a:lnTo>
                  <a:pt x="4685894" y="0"/>
                </a:lnTo>
                <a:lnTo>
                  <a:pt x="4685894" y="1353091"/>
                </a:lnTo>
                <a:lnTo>
                  <a:pt x="0" y="1353091"/>
                </a:lnTo>
                <a:lnTo>
                  <a:pt x="0" y="0"/>
                </a:lnTo>
                <a:close/>
              </a:path>
            </a:pathLst>
          </a:custGeom>
          <a:blipFill>
            <a:blip r:embed="rId3"/>
            <a:stretch>
              <a:fillRect l="0" t="0" r="-36755" b="-44447"/>
            </a:stretch>
          </a:blipFill>
          <a:ln w="38100" cap="sq">
            <a:solidFill>
              <a:srgbClr val="000000"/>
            </a:solidFill>
            <a:prstDash val="solid"/>
            <a:miter/>
          </a:ln>
        </p:spPr>
      </p:sp>
      <p:sp>
        <p:nvSpPr>
          <p:cNvPr name="TextBox 6" id="6"/>
          <p:cNvSpPr txBox="true"/>
          <p:nvPr/>
        </p:nvSpPr>
        <p:spPr>
          <a:xfrm rot="0">
            <a:off x="410546" y="2731541"/>
            <a:ext cx="4330644" cy="1250950"/>
          </a:xfrm>
          <a:prstGeom prst="rect">
            <a:avLst/>
          </a:prstGeom>
        </p:spPr>
        <p:txBody>
          <a:bodyPr anchor="t" rtlCol="false" tIns="0" lIns="0" bIns="0" rIns="0">
            <a:spAutoFit/>
          </a:bodyPr>
          <a:lstStyle/>
          <a:p>
            <a:pPr algn="ctr">
              <a:lnSpc>
                <a:spcPts val="2449"/>
              </a:lnSpc>
              <a:spcBef>
                <a:spcPct val="0"/>
              </a:spcBef>
            </a:pPr>
            <a:r>
              <a:rPr lang="en-US" b="true" sz="1749">
                <a:solidFill>
                  <a:srgbClr val="232160"/>
                </a:solidFill>
                <a:latin typeface="Arial Bold"/>
                <a:ea typeface="Arial Bold"/>
                <a:cs typeface="Arial Bold"/>
                <a:sym typeface="Arial Bold"/>
              </a:rPr>
              <a:t>It displays a message indicating that your text has been successfully translated, confirming the completion of the translation process.</a:t>
            </a:r>
          </a:p>
        </p:txBody>
      </p:sp>
      <p:sp>
        <p:nvSpPr>
          <p:cNvPr name="Freeform 7" id="7"/>
          <p:cNvSpPr/>
          <p:nvPr/>
        </p:nvSpPr>
        <p:spPr>
          <a:xfrm flipH="false" flipV="false" rot="0">
            <a:off x="8714184" y="3456573"/>
            <a:ext cx="6886888" cy="525918"/>
          </a:xfrm>
          <a:custGeom>
            <a:avLst/>
            <a:gdLst/>
            <a:ahLst/>
            <a:cxnLst/>
            <a:rect r="r" b="b" t="t" l="l"/>
            <a:pathLst>
              <a:path h="525918" w="6886888">
                <a:moveTo>
                  <a:pt x="0" y="0"/>
                </a:moveTo>
                <a:lnTo>
                  <a:pt x="6886888" y="0"/>
                </a:lnTo>
                <a:lnTo>
                  <a:pt x="6886888" y="525918"/>
                </a:lnTo>
                <a:lnTo>
                  <a:pt x="0" y="525918"/>
                </a:lnTo>
                <a:lnTo>
                  <a:pt x="0" y="0"/>
                </a:lnTo>
                <a:close/>
              </a:path>
            </a:pathLst>
          </a:custGeom>
          <a:blipFill>
            <a:blip r:embed="rId4"/>
            <a:stretch>
              <a:fillRect l="-2300" t="-18911" r="-50484" b="-1290334"/>
            </a:stretch>
          </a:blipFill>
          <a:ln w="28575" cap="sq">
            <a:solidFill>
              <a:srgbClr val="FF3131"/>
            </a:solidFill>
            <a:prstDash val="solid"/>
            <a:miter/>
          </a:ln>
        </p:spPr>
      </p:sp>
      <p:sp>
        <p:nvSpPr>
          <p:cNvPr name="AutoShape 8" id="8"/>
          <p:cNvSpPr/>
          <p:nvPr/>
        </p:nvSpPr>
        <p:spPr>
          <a:xfrm flipH="true" flipV="true">
            <a:off x="4893590" y="1367985"/>
            <a:ext cx="3820593" cy="2351547"/>
          </a:xfrm>
          <a:prstGeom prst="line">
            <a:avLst/>
          </a:prstGeom>
          <a:ln cap="flat" w="47625">
            <a:solidFill>
              <a:srgbClr val="FF3131"/>
            </a:solidFill>
            <a:prstDash val="solid"/>
            <a:headEnd type="none" len="sm" w="sm"/>
            <a:tailEnd type="arrow" len="sm" w="med"/>
          </a:ln>
        </p:spPr>
      </p:sp>
      <p:sp>
        <p:nvSpPr>
          <p:cNvPr name="Freeform 9" id="9"/>
          <p:cNvSpPr/>
          <p:nvPr/>
        </p:nvSpPr>
        <p:spPr>
          <a:xfrm flipH="false" flipV="false" rot="0">
            <a:off x="8406418" y="2629400"/>
            <a:ext cx="7502419" cy="718026"/>
          </a:xfrm>
          <a:custGeom>
            <a:avLst/>
            <a:gdLst/>
            <a:ahLst/>
            <a:cxnLst/>
            <a:rect r="r" b="b" t="t" l="l"/>
            <a:pathLst>
              <a:path h="718026" w="7502419">
                <a:moveTo>
                  <a:pt x="0" y="0"/>
                </a:moveTo>
                <a:lnTo>
                  <a:pt x="7502419" y="0"/>
                </a:lnTo>
                <a:lnTo>
                  <a:pt x="7502419" y="718027"/>
                </a:lnTo>
                <a:lnTo>
                  <a:pt x="0" y="718027"/>
                </a:lnTo>
                <a:lnTo>
                  <a:pt x="0" y="0"/>
                </a:lnTo>
                <a:close/>
              </a:path>
            </a:pathLst>
          </a:custGeom>
          <a:blipFill>
            <a:blip r:embed="rId4"/>
            <a:stretch>
              <a:fillRect l="-789" t="-13749" r="-38424" b="-910832"/>
            </a:stretch>
          </a:blipFill>
          <a:ln w="28575" cap="sq">
            <a:solidFill>
              <a:srgbClr val="FF3131"/>
            </a:solidFill>
            <a:prstDash val="solid"/>
            <a:miter/>
          </a:ln>
        </p:spPr>
      </p:sp>
      <p:sp>
        <p:nvSpPr>
          <p:cNvPr name="Freeform 10" id="10"/>
          <p:cNvSpPr/>
          <p:nvPr/>
        </p:nvSpPr>
        <p:spPr>
          <a:xfrm flipH="false" flipV="false" rot="0">
            <a:off x="9479650" y="268127"/>
            <a:ext cx="4685895" cy="1521145"/>
          </a:xfrm>
          <a:custGeom>
            <a:avLst/>
            <a:gdLst/>
            <a:ahLst/>
            <a:cxnLst/>
            <a:rect r="r" b="b" t="t" l="l"/>
            <a:pathLst>
              <a:path h="1521145" w="4685895">
                <a:moveTo>
                  <a:pt x="0" y="0"/>
                </a:moveTo>
                <a:lnTo>
                  <a:pt x="4685894" y="0"/>
                </a:lnTo>
                <a:lnTo>
                  <a:pt x="4685894" y="1521146"/>
                </a:lnTo>
                <a:lnTo>
                  <a:pt x="0" y="1521146"/>
                </a:lnTo>
                <a:lnTo>
                  <a:pt x="0" y="0"/>
                </a:lnTo>
                <a:close/>
              </a:path>
            </a:pathLst>
          </a:custGeom>
          <a:blipFill>
            <a:blip r:embed="rId3"/>
            <a:stretch>
              <a:fillRect l="-1166" t="0" r="-38780" b="-31487"/>
            </a:stretch>
          </a:blipFill>
          <a:ln w="38100" cap="sq">
            <a:solidFill>
              <a:srgbClr val="000000"/>
            </a:solidFill>
            <a:prstDash val="solid"/>
            <a:miter/>
          </a:ln>
        </p:spPr>
      </p:sp>
      <p:sp>
        <p:nvSpPr>
          <p:cNvPr name="TextBox 11" id="11"/>
          <p:cNvSpPr txBox="true"/>
          <p:nvPr/>
        </p:nvSpPr>
        <p:spPr>
          <a:xfrm rot="0">
            <a:off x="9479650" y="365125"/>
            <a:ext cx="4485519" cy="1250950"/>
          </a:xfrm>
          <a:prstGeom prst="rect">
            <a:avLst/>
          </a:prstGeom>
        </p:spPr>
        <p:txBody>
          <a:bodyPr anchor="t" rtlCol="false" tIns="0" lIns="0" bIns="0" rIns="0">
            <a:spAutoFit/>
          </a:bodyPr>
          <a:lstStyle/>
          <a:p>
            <a:pPr algn="ctr">
              <a:lnSpc>
                <a:spcPts val="2449"/>
              </a:lnSpc>
              <a:spcBef>
                <a:spcPct val="0"/>
              </a:spcBef>
            </a:pPr>
            <a:r>
              <a:rPr lang="en-US" b="true" sz="1749" spc="-80">
                <a:solidFill>
                  <a:srgbClr val="232160"/>
                </a:solidFill>
                <a:latin typeface="Arial Bold"/>
                <a:ea typeface="Arial Bold"/>
                <a:cs typeface="Arial Bold"/>
                <a:sym typeface="Arial Bold"/>
              </a:rPr>
              <a:t>This text box displays the user's spoken input after clicking the "Start Listening" button, providing a clear, written record of their issue for easy reference and understanding.</a:t>
            </a:r>
          </a:p>
        </p:txBody>
      </p:sp>
      <p:sp>
        <p:nvSpPr>
          <p:cNvPr name="AutoShape 12" id="12"/>
          <p:cNvSpPr/>
          <p:nvPr/>
        </p:nvSpPr>
        <p:spPr>
          <a:xfrm flipH="true" flipV="true">
            <a:off x="11822597" y="1789273"/>
            <a:ext cx="335030" cy="840128"/>
          </a:xfrm>
          <a:prstGeom prst="line">
            <a:avLst/>
          </a:prstGeom>
          <a:ln cap="flat" w="38100">
            <a:solidFill>
              <a:srgbClr val="FF3131"/>
            </a:solidFill>
            <a:prstDash val="solid"/>
            <a:headEnd type="none" len="sm" w="sm"/>
            <a:tailEnd type="arrow" len="sm" w="med"/>
          </a:ln>
        </p:spPr>
      </p:sp>
      <p:sp>
        <p:nvSpPr>
          <p:cNvPr name="AutoShape 13" id="13"/>
          <p:cNvSpPr/>
          <p:nvPr/>
        </p:nvSpPr>
        <p:spPr>
          <a:xfrm flipH="true" flipV="true">
            <a:off x="4918816" y="3395116"/>
            <a:ext cx="3330096" cy="807143"/>
          </a:xfrm>
          <a:prstGeom prst="line">
            <a:avLst/>
          </a:prstGeom>
          <a:ln cap="flat" w="47625">
            <a:solidFill>
              <a:srgbClr val="FF3131"/>
            </a:solidFill>
            <a:prstDash val="solid"/>
            <a:headEnd type="none" len="sm" w="sm"/>
            <a:tailEnd type="arrow" len="sm" w="med"/>
          </a:ln>
        </p:spPr>
      </p:sp>
      <p:sp>
        <p:nvSpPr>
          <p:cNvPr name="Freeform 14" id="14"/>
          <p:cNvSpPr/>
          <p:nvPr/>
        </p:nvSpPr>
        <p:spPr>
          <a:xfrm flipH="false" flipV="false" rot="0">
            <a:off x="8248912" y="3982491"/>
            <a:ext cx="7483409" cy="439536"/>
          </a:xfrm>
          <a:custGeom>
            <a:avLst/>
            <a:gdLst/>
            <a:ahLst/>
            <a:cxnLst/>
            <a:rect r="r" b="b" t="t" l="l"/>
            <a:pathLst>
              <a:path h="439536" w="7483409">
                <a:moveTo>
                  <a:pt x="0" y="0"/>
                </a:moveTo>
                <a:lnTo>
                  <a:pt x="7483408" y="0"/>
                </a:lnTo>
                <a:lnTo>
                  <a:pt x="7483408" y="439536"/>
                </a:lnTo>
                <a:lnTo>
                  <a:pt x="0" y="439536"/>
                </a:lnTo>
                <a:lnTo>
                  <a:pt x="0" y="0"/>
                </a:lnTo>
                <a:close/>
              </a:path>
            </a:pathLst>
          </a:custGeom>
          <a:blipFill>
            <a:blip r:embed="rId4"/>
            <a:stretch>
              <a:fillRect l="-3533" t="-23014" r="-39470" b="-1591960"/>
            </a:stretch>
          </a:blipFill>
          <a:ln w="28575" cap="sq">
            <a:solidFill>
              <a:srgbClr val="FF3131"/>
            </a:solidFill>
            <a:prstDash val="solid"/>
            <a:miter/>
          </a:ln>
        </p:spPr>
      </p:sp>
      <p:sp>
        <p:nvSpPr>
          <p:cNvPr name="Freeform 15" id="15"/>
          <p:cNvSpPr/>
          <p:nvPr/>
        </p:nvSpPr>
        <p:spPr>
          <a:xfrm flipH="false" flipV="false" rot="0">
            <a:off x="232921" y="4039641"/>
            <a:ext cx="4685895" cy="1214503"/>
          </a:xfrm>
          <a:custGeom>
            <a:avLst/>
            <a:gdLst/>
            <a:ahLst/>
            <a:cxnLst/>
            <a:rect r="r" b="b" t="t" l="l"/>
            <a:pathLst>
              <a:path h="1214503" w="4685895">
                <a:moveTo>
                  <a:pt x="0" y="0"/>
                </a:moveTo>
                <a:lnTo>
                  <a:pt x="4685895" y="0"/>
                </a:lnTo>
                <a:lnTo>
                  <a:pt x="4685895" y="1214504"/>
                </a:lnTo>
                <a:lnTo>
                  <a:pt x="0" y="1214504"/>
                </a:lnTo>
                <a:lnTo>
                  <a:pt x="0" y="0"/>
                </a:lnTo>
                <a:close/>
              </a:path>
            </a:pathLst>
          </a:custGeom>
          <a:blipFill>
            <a:blip r:embed="rId3"/>
            <a:stretch>
              <a:fillRect l="0" t="0" r="-36755" b="-60930"/>
            </a:stretch>
          </a:blipFill>
          <a:ln w="38100" cap="sq">
            <a:solidFill>
              <a:srgbClr val="000000"/>
            </a:solidFill>
            <a:prstDash val="solid"/>
            <a:miter/>
          </a:ln>
        </p:spPr>
      </p:sp>
      <p:sp>
        <p:nvSpPr>
          <p:cNvPr name="TextBox 16" id="16"/>
          <p:cNvSpPr txBox="true"/>
          <p:nvPr/>
        </p:nvSpPr>
        <p:spPr>
          <a:xfrm rot="0">
            <a:off x="410546" y="4048088"/>
            <a:ext cx="4280193" cy="1130935"/>
          </a:xfrm>
          <a:prstGeom prst="rect">
            <a:avLst/>
          </a:prstGeom>
        </p:spPr>
        <p:txBody>
          <a:bodyPr anchor="t" rtlCol="false" tIns="0" lIns="0" bIns="0" rIns="0">
            <a:spAutoFit/>
          </a:bodyPr>
          <a:lstStyle/>
          <a:p>
            <a:pPr algn="ctr">
              <a:lnSpc>
                <a:spcPts val="2239"/>
              </a:lnSpc>
              <a:spcBef>
                <a:spcPct val="0"/>
              </a:spcBef>
            </a:pPr>
            <a:r>
              <a:rPr lang="en-US" b="true" sz="1599">
                <a:solidFill>
                  <a:srgbClr val="232160"/>
                </a:solidFill>
                <a:latin typeface="Arial Bold"/>
                <a:ea typeface="Arial Bold"/>
                <a:cs typeface="Arial Bold"/>
                <a:sym typeface="Arial Bold"/>
              </a:rPr>
              <a:t>This dropdown allows visitors to select their preferred language for receiving legal procedures, ensuring a personalized and accessible experience.</a:t>
            </a:r>
          </a:p>
        </p:txBody>
      </p:sp>
      <p:sp>
        <p:nvSpPr>
          <p:cNvPr name="AutoShape 17" id="17"/>
          <p:cNvSpPr/>
          <p:nvPr/>
        </p:nvSpPr>
        <p:spPr>
          <a:xfrm flipH="true">
            <a:off x="4918816" y="4632750"/>
            <a:ext cx="6803593" cy="14143"/>
          </a:xfrm>
          <a:prstGeom prst="line">
            <a:avLst/>
          </a:prstGeom>
          <a:ln cap="flat" w="47625">
            <a:solidFill>
              <a:srgbClr val="FF3131"/>
            </a:solidFill>
            <a:prstDash val="solid"/>
            <a:headEnd type="none" len="sm" w="sm"/>
            <a:tailEnd type="arrow" len="sm" w="med"/>
          </a:ln>
        </p:spPr>
      </p:sp>
      <p:sp>
        <p:nvSpPr>
          <p:cNvPr name="Freeform 18" id="18"/>
          <p:cNvSpPr/>
          <p:nvPr/>
        </p:nvSpPr>
        <p:spPr>
          <a:xfrm flipH="false" flipV="false" rot="0">
            <a:off x="11722409" y="4526802"/>
            <a:ext cx="1040588" cy="211895"/>
          </a:xfrm>
          <a:custGeom>
            <a:avLst/>
            <a:gdLst/>
            <a:ahLst/>
            <a:cxnLst/>
            <a:rect r="r" b="b" t="t" l="l"/>
            <a:pathLst>
              <a:path h="211895" w="1040588">
                <a:moveTo>
                  <a:pt x="0" y="0"/>
                </a:moveTo>
                <a:lnTo>
                  <a:pt x="1040588" y="0"/>
                </a:lnTo>
                <a:lnTo>
                  <a:pt x="1040588" y="211895"/>
                </a:lnTo>
                <a:lnTo>
                  <a:pt x="0" y="211895"/>
                </a:lnTo>
                <a:lnTo>
                  <a:pt x="0" y="0"/>
                </a:lnTo>
                <a:close/>
              </a:path>
            </a:pathLst>
          </a:custGeom>
          <a:blipFill>
            <a:blip r:embed="rId4"/>
            <a:stretch>
              <a:fillRect l="-86148" t="-163182" r="-1848149" b="-6773646"/>
            </a:stretch>
          </a:blipFill>
          <a:ln w="28575" cap="sq">
            <a:solidFill>
              <a:srgbClr val="FF3131"/>
            </a:solidFill>
            <a:prstDash val="solid"/>
            <a:miter/>
          </a:ln>
        </p:spPr>
      </p:sp>
      <p:sp>
        <p:nvSpPr>
          <p:cNvPr name="Freeform 19" id="19"/>
          <p:cNvSpPr/>
          <p:nvPr/>
        </p:nvSpPr>
        <p:spPr>
          <a:xfrm flipH="false" flipV="false" rot="0">
            <a:off x="232921" y="5544610"/>
            <a:ext cx="4685895" cy="1542141"/>
          </a:xfrm>
          <a:custGeom>
            <a:avLst/>
            <a:gdLst/>
            <a:ahLst/>
            <a:cxnLst/>
            <a:rect r="r" b="b" t="t" l="l"/>
            <a:pathLst>
              <a:path h="1542141" w="4685895">
                <a:moveTo>
                  <a:pt x="0" y="0"/>
                </a:moveTo>
                <a:lnTo>
                  <a:pt x="4685895" y="0"/>
                </a:lnTo>
                <a:lnTo>
                  <a:pt x="4685895" y="1542140"/>
                </a:lnTo>
                <a:lnTo>
                  <a:pt x="0" y="1542140"/>
                </a:lnTo>
                <a:lnTo>
                  <a:pt x="0" y="0"/>
                </a:lnTo>
                <a:close/>
              </a:path>
            </a:pathLst>
          </a:custGeom>
          <a:blipFill>
            <a:blip r:embed="rId3"/>
            <a:stretch>
              <a:fillRect l="0" t="0" r="-36755" b="-26740"/>
            </a:stretch>
          </a:blipFill>
          <a:ln w="38100" cap="sq">
            <a:solidFill>
              <a:srgbClr val="000000"/>
            </a:solidFill>
            <a:prstDash val="solid"/>
            <a:miter/>
          </a:ln>
        </p:spPr>
      </p:sp>
      <p:sp>
        <p:nvSpPr>
          <p:cNvPr name="TextBox 20" id="20"/>
          <p:cNvSpPr txBox="true"/>
          <p:nvPr/>
        </p:nvSpPr>
        <p:spPr>
          <a:xfrm rot="0">
            <a:off x="360096" y="5553036"/>
            <a:ext cx="4330644" cy="1407200"/>
          </a:xfrm>
          <a:prstGeom prst="rect">
            <a:avLst/>
          </a:prstGeom>
        </p:spPr>
        <p:txBody>
          <a:bodyPr anchor="t" rtlCol="false" tIns="0" lIns="0" bIns="0" rIns="0">
            <a:spAutoFit/>
          </a:bodyPr>
          <a:lstStyle/>
          <a:p>
            <a:pPr algn="ctr">
              <a:lnSpc>
                <a:spcPts val="2237"/>
              </a:lnSpc>
              <a:spcBef>
                <a:spcPct val="0"/>
              </a:spcBef>
            </a:pPr>
            <a:r>
              <a:rPr lang="en-US" b="true" sz="1598">
                <a:solidFill>
                  <a:srgbClr val="232160"/>
                </a:solidFill>
                <a:latin typeface="Arial Bold"/>
                <a:ea typeface="Arial Bold"/>
                <a:cs typeface="Arial Bold"/>
                <a:sym typeface="Arial Bold"/>
              </a:rPr>
              <a:t>This text box is designated for visitors to submit their questions or queries. Please feel free to type in any inquiries you have, and our chatbot will respond promptly to assist you with the information you need.</a:t>
            </a:r>
          </a:p>
        </p:txBody>
      </p:sp>
      <p:sp>
        <p:nvSpPr>
          <p:cNvPr name="Freeform 21" id="21"/>
          <p:cNvSpPr/>
          <p:nvPr/>
        </p:nvSpPr>
        <p:spPr>
          <a:xfrm flipH="false" flipV="false" rot="0">
            <a:off x="232921" y="7524900"/>
            <a:ext cx="4685895" cy="2273445"/>
          </a:xfrm>
          <a:custGeom>
            <a:avLst/>
            <a:gdLst/>
            <a:ahLst/>
            <a:cxnLst/>
            <a:rect r="r" b="b" t="t" l="l"/>
            <a:pathLst>
              <a:path h="2273445" w="4685895">
                <a:moveTo>
                  <a:pt x="0" y="0"/>
                </a:moveTo>
                <a:lnTo>
                  <a:pt x="4685895" y="0"/>
                </a:lnTo>
                <a:lnTo>
                  <a:pt x="4685895" y="2273445"/>
                </a:lnTo>
                <a:lnTo>
                  <a:pt x="0" y="2273445"/>
                </a:lnTo>
                <a:lnTo>
                  <a:pt x="0" y="0"/>
                </a:lnTo>
                <a:close/>
              </a:path>
            </a:pathLst>
          </a:custGeom>
          <a:blipFill>
            <a:blip r:embed="rId3"/>
            <a:stretch>
              <a:fillRect l="-17942" t="0" r="-67887" b="-16821"/>
            </a:stretch>
          </a:blipFill>
          <a:ln w="38100" cap="sq">
            <a:solidFill>
              <a:srgbClr val="000000"/>
            </a:solidFill>
            <a:prstDash val="solid"/>
            <a:miter/>
          </a:ln>
        </p:spPr>
      </p:sp>
      <p:sp>
        <p:nvSpPr>
          <p:cNvPr name="TextBox 22" id="22"/>
          <p:cNvSpPr txBox="true"/>
          <p:nvPr/>
        </p:nvSpPr>
        <p:spPr>
          <a:xfrm rot="0">
            <a:off x="301719" y="7553115"/>
            <a:ext cx="4548299" cy="2470150"/>
          </a:xfrm>
          <a:prstGeom prst="rect">
            <a:avLst/>
          </a:prstGeom>
        </p:spPr>
        <p:txBody>
          <a:bodyPr anchor="t" rtlCol="false" tIns="0" lIns="0" bIns="0" rIns="0">
            <a:spAutoFit/>
          </a:bodyPr>
          <a:lstStyle/>
          <a:p>
            <a:pPr algn="ctr">
              <a:lnSpc>
                <a:spcPts val="2449"/>
              </a:lnSpc>
            </a:pPr>
            <a:r>
              <a:rPr lang="en-US" sz="1749" b="true">
                <a:solidFill>
                  <a:srgbClr val="232160"/>
                </a:solidFill>
                <a:latin typeface="Arial Bold"/>
                <a:ea typeface="Arial Bold"/>
                <a:cs typeface="Arial Bold"/>
                <a:sym typeface="Arial Bold"/>
              </a:rPr>
              <a:t>This text box contains the answer generated by our tailored specifically to address your query. Our AI model leverages a wealth of information to provide you with accurate and relevant responses, ensuring you receive the assistance you need.</a:t>
            </a:r>
          </a:p>
          <a:p>
            <a:pPr algn="ctr">
              <a:lnSpc>
                <a:spcPts val="2449"/>
              </a:lnSpc>
              <a:spcBef>
                <a:spcPct val="0"/>
              </a:spcBef>
            </a:pPr>
          </a:p>
        </p:txBody>
      </p:sp>
      <p:sp>
        <p:nvSpPr>
          <p:cNvPr name="AutoShape 23" id="23"/>
          <p:cNvSpPr/>
          <p:nvPr/>
        </p:nvSpPr>
        <p:spPr>
          <a:xfrm flipH="true">
            <a:off x="4893590" y="5344055"/>
            <a:ext cx="3820593" cy="783994"/>
          </a:xfrm>
          <a:prstGeom prst="line">
            <a:avLst/>
          </a:prstGeom>
          <a:ln cap="flat" w="47625">
            <a:solidFill>
              <a:srgbClr val="FF3131"/>
            </a:solidFill>
            <a:prstDash val="solid"/>
            <a:headEnd type="none" len="sm" w="sm"/>
            <a:tailEnd type="arrow" len="sm" w="med"/>
          </a:ln>
        </p:spPr>
      </p:sp>
      <p:sp>
        <p:nvSpPr>
          <p:cNvPr name="Freeform 24" id="24"/>
          <p:cNvSpPr/>
          <p:nvPr/>
        </p:nvSpPr>
        <p:spPr>
          <a:xfrm flipH="false" flipV="false" rot="0">
            <a:off x="8714184" y="5143500"/>
            <a:ext cx="3443444" cy="401110"/>
          </a:xfrm>
          <a:custGeom>
            <a:avLst/>
            <a:gdLst/>
            <a:ahLst/>
            <a:cxnLst/>
            <a:rect r="r" b="b" t="t" l="l"/>
            <a:pathLst>
              <a:path h="401110" w="3443444">
                <a:moveTo>
                  <a:pt x="0" y="0"/>
                </a:moveTo>
                <a:lnTo>
                  <a:pt x="3443444" y="0"/>
                </a:lnTo>
                <a:lnTo>
                  <a:pt x="3443444" y="401110"/>
                </a:lnTo>
                <a:lnTo>
                  <a:pt x="0" y="401110"/>
                </a:lnTo>
                <a:lnTo>
                  <a:pt x="0" y="0"/>
                </a:lnTo>
                <a:close/>
              </a:path>
            </a:pathLst>
          </a:custGeom>
          <a:blipFill>
            <a:blip r:embed="rId4"/>
            <a:stretch>
              <a:fillRect l="-7423" t="-65209" r="-195889" b="-1668894"/>
            </a:stretch>
          </a:blipFill>
          <a:ln w="38100" cap="sq">
            <a:solidFill>
              <a:srgbClr val="FF3131"/>
            </a:solidFill>
            <a:prstDash val="solid"/>
            <a:miter/>
          </a:ln>
        </p:spPr>
      </p:sp>
      <p:sp>
        <p:nvSpPr>
          <p:cNvPr name="AutoShape 25" id="25"/>
          <p:cNvSpPr/>
          <p:nvPr/>
        </p:nvSpPr>
        <p:spPr>
          <a:xfrm flipH="true">
            <a:off x="4918816" y="5806932"/>
            <a:ext cx="8916579" cy="2034495"/>
          </a:xfrm>
          <a:prstGeom prst="line">
            <a:avLst/>
          </a:prstGeom>
          <a:ln cap="flat" w="47625">
            <a:solidFill>
              <a:srgbClr val="FF3131"/>
            </a:solidFill>
            <a:prstDash val="solid"/>
            <a:headEnd type="none" len="sm" w="sm"/>
            <a:tailEnd type="arrow" len="sm" w="med"/>
          </a:ln>
        </p:spPr>
      </p:sp>
      <p:sp>
        <p:nvSpPr>
          <p:cNvPr name="Freeform 26" id="26"/>
          <p:cNvSpPr/>
          <p:nvPr/>
        </p:nvSpPr>
        <p:spPr>
          <a:xfrm flipH="false" flipV="false" rot="0">
            <a:off x="12242703" y="5143500"/>
            <a:ext cx="3185383" cy="663432"/>
          </a:xfrm>
          <a:custGeom>
            <a:avLst/>
            <a:gdLst/>
            <a:ahLst/>
            <a:cxnLst/>
            <a:rect r="r" b="b" t="t" l="l"/>
            <a:pathLst>
              <a:path h="663432" w="3185383">
                <a:moveTo>
                  <a:pt x="0" y="0"/>
                </a:moveTo>
                <a:lnTo>
                  <a:pt x="3185383" y="0"/>
                </a:lnTo>
                <a:lnTo>
                  <a:pt x="3185383" y="663432"/>
                </a:lnTo>
                <a:lnTo>
                  <a:pt x="0" y="663432"/>
                </a:lnTo>
                <a:lnTo>
                  <a:pt x="0" y="0"/>
                </a:lnTo>
                <a:close/>
              </a:path>
            </a:pathLst>
          </a:custGeom>
          <a:blipFill>
            <a:blip r:embed="rId4"/>
            <a:stretch>
              <a:fillRect l="-139420" t="-35173" r="-238943" b="-1482637"/>
            </a:stretch>
          </a:blipFill>
          <a:ln w="28575" cap="sq">
            <a:solidFill>
              <a:srgbClr val="FF3131"/>
            </a:solidFill>
            <a:prstDash val="solid"/>
            <a:miter/>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8837516" y="3446328"/>
            <a:ext cx="9293361" cy="5999647"/>
          </a:xfrm>
          <a:custGeom>
            <a:avLst/>
            <a:gdLst/>
            <a:ahLst/>
            <a:cxnLst/>
            <a:rect r="r" b="b" t="t" l="l"/>
            <a:pathLst>
              <a:path h="5999647" w="9293361">
                <a:moveTo>
                  <a:pt x="0" y="0"/>
                </a:moveTo>
                <a:lnTo>
                  <a:pt x="9293361" y="0"/>
                </a:lnTo>
                <a:lnTo>
                  <a:pt x="9293361" y="5999648"/>
                </a:lnTo>
                <a:lnTo>
                  <a:pt x="0" y="5999648"/>
                </a:lnTo>
                <a:lnTo>
                  <a:pt x="0" y="0"/>
                </a:lnTo>
                <a:close/>
              </a:path>
            </a:pathLst>
          </a:custGeom>
          <a:blipFill>
            <a:blip r:embed="rId2"/>
            <a:stretch>
              <a:fillRect l="-15491" t="0" r="-16596" b="0"/>
            </a:stretch>
          </a:blipFill>
          <a:ln w="38100" cap="sq">
            <a:solidFill>
              <a:srgbClr val="000000"/>
            </a:solidFill>
            <a:prstDash val="solid"/>
            <a:miter/>
          </a:ln>
        </p:spPr>
      </p:sp>
      <p:sp>
        <p:nvSpPr>
          <p:cNvPr name="Freeform 3" id="3"/>
          <p:cNvSpPr/>
          <p:nvPr/>
        </p:nvSpPr>
        <p:spPr>
          <a:xfrm flipH="false" flipV="false" rot="0">
            <a:off x="96928" y="3446328"/>
            <a:ext cx="8560250" cy="5999647"/>
          </a:xfrm>
          <a:custGeom>
            <a:avLst/>
            <a:gdLst/>
            <a:ahLst/>
            <a:cxnLst/>
            <a:rect r="r" b="b" t="t" l="l"/>
            <a:pathLst>
              <a:path h="5999647" w="8560250">
                <a:moveTo>
                  <a:pt x="0" y="0"/>
                </a:moveTo>
                <a:lnTo>
                  <a:pt x="8560250" y="0"/>
                </a:lnTo>
                <a:lnTo>
                  <a:pt x="8560250" y="5999648"/>
                </a:lnTo>
                <a:lnTo>
                  <a:pt x="0" y="5999648"/>
                </a:lnTo>
                <a:lnTo>
                  <a:pt x="0" y="0"/>
                </a:lnTo>
                <a:close/>
              </a:path>
            </a:pathLst>
          </a:custGeom>
          <a:blipFill>
            <a:blip r:embed="rId3"/>
            <a:stretch>
              <a:fillRect l="-34701" t="-11421" r="-124024" b="-1168"/>
            </a:stretch>
          </a:blipFill>
          <a:ln w="38100" cap="sq">
            <a:solidFill>
              <a:srgbClr val="000000"/>
            </a:solidFill>
            <a:prstDash val="solid"/>
            <a:miter/>
          </a:ln>
        </p:spPr>
      </p:sp>
      <p:sp>
        <p:nvSpPr>
          <p:cNvPr name="TextBox 4" id="4"/>
          <p:cNvSpPr txBox="true"/>
          <p:nvPr/>
        </p:nvSpPr>
        <p:spPr>
          <a:xfrm rot="0">
            <a:off x="282467" y="3507837"/>
            <a:ext cx="8013540" cy="5750463"/>
          </a:xfrm>
          <a:prstGeom prst="rect">
            <a:avLst/>
          </a:prstGeom>
        </p:spPr>
        <p:txBody>
          <a:bodyPr anchor="t" rtlCol="false" tIns="0" lIns="0" bIns="0" rIns="0">
            <a:spAutoFit/>
          </a:bodyPr>
          <a:lstStyle/>
          <a:p>
            <a:pPr algn="ctr">
              <a:lnSpc>
                <a:spcPts val="3489"/>
              </a:lnSpc>
              <a:spcBef>
                <a:spcPct val="0"/>
              </a:spcBef>
            </a:pPr>
            <a:r>
              <a:rPr lang="en-US" b="true" sz="2492">
                <a:solidFill>
                  <a:srgbClr val="232160"/>
                </a:solidFill>
                <a:latin typeface="Arial Bold"/>
                <a:ea typeface="Arial Bold"/>
                <a:cs typeface="Arial Bold"/>
                <a:sym typeface="Arial Bold"/>
              </a:rPr>
              <a:t>The "Services" Button on the homepage provides visitors with easy access to a list of various crimes for which they can file a case. By clicking this button, users can quickly identify the specific category of their issue, streamlining the reporting process. This feature not only simplifies the task for visitors, allowing them to efficiently navigate their options, but it also enhances the workflow for police officers by organizing case filings. Ultimately, this functionality fosters a more effective communication channel between the public and law enforcement, ensuring that both parties can manage cases more efficiently.</a:t>
            </a:r>
          </a:p>
        </p:txBody>
      </p:sp>
      <p:sp>
        <p:nvSpPr>
          <p:cNvPr name="TextBox 5" id="5"/>
          <p:cNvSpPr txBox="true"/>
          <p:nvPr/>
        </p:nvSpPr>
        <p:spPr>
          <a:xfrm rot="0">
            <a:off x="282467" y="864253"/>
            <a:ext cx="5330100" cy="1220616"/>
          </a:xfrm>
          <a:prstGeom prst="rect">
            <a:avLst/>
          </a:prstGeom>
        </p:spPr>
        <p:txBody>
          <a:bodyPr anchor="t" rtlCol="false" tIns="0" lIns="0" bIns="0" rIns="0">
            <a:spAutoFit/>
          </a:bodyPr>
          <a:lstStyle/>
          <a:p>
            <a:pPr algn="l" marL="0" indent="0" lvl="1">
              <a:lnSpc>
                <a:spcPts val="7683"/>
              </a:lnSpc>
            </a:pPr>
            <a:r>
              <a:rPr lang="en-US" b="true" sz="8537" spc="-392">
                <a:solidFill>
                  <a:srgbClr val="4E2313"/>
                </a:solidFill>
                <a:latin typeface="Arial Bold"/>
                <a:ea typeface="Arial Bold"/>
                <a:cs typeface="Arial Bold"/>
                <a:sym typeface="Arial Bold"/>
              </a:rPr>
              <a:t>SERVICES</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A9DFD0"/>
        </a:solidFill>
      </p:bgPr>
    </p:bg>
    <p:spTree>
      <p:nvGrpSpPr>
        <p:cNvPr id="1" name=""/>
        <p:cNvGrpSpPr/>
        <p:nvPr/>
      </p:nvGrpSpPr>
      <p:grpSpPr>
        <a:xfrm>
          <a:off x="0" y="0"/>
          <a:ext cx="0" cy="0"/>
          <a:chOff x="0" y="0"/>
          <a:chExt cx="0" cy="0"/>
        </a:xfrm>
      </p:grpSpPr>
      <p:sp>
        <p:nvSpPr>
          <p:cNvPr name="TextBox 2" id="2"/>
          <p:cNvSpPr txBox="true"/>
          <p:nvPr/>
        </p:nvSpPr>
        <p:spPr>
          <a:xfrm rot="0">
            <a:off x="400167" y="1004398"/>
            <a:ext cx="17814429" cy="988216"/>
          </a:xfrm>
          <a:prstGeom prst="rect">
            <a:avLst/>
          </a:prstGeom>
        </p:spPr>
        <p:txBody>
          <a:bodyPr anchor="t" rtlCol="false" tIns="0" lIns="0" bIns="0" rIns="0">
            <a:spAutoFit/>
          </a:bodyPr>
          <a:lstStyle/>
          <a:p>
            <a:pPr algn="l" marL="0" indent="0" lvl="1">
              <a:lnSpc>
                <a:spcPts val="6243"/>
              </a:lnSpc>
            </a:pPr>
            <a:r>
              <a:rPr lang="en-US" b="true" sz="6937" spc="-319">
                <a:solidFill>
                  <a:srgbClr val="4E2313"/>
                </a:solidFill>
                <a:latin typeface="Arial Bold"/>
                <a:ea typeface="Arial Bold"/>
                <a:cs typeface="Arial Bold"/>
                <a:sym typeface="Arial Bold"/>
              </a:rPr>
              <a:t>Results &amp; Comparison with Existing Solutions</a:t>
            </a:r>
          </a:p>
        </p:txBody>
      </p:sp>
      <p:sp>
        <p:nvSpPr>
          <p:cNvPr name="TextBox 3" id="3"/>
          <p:cNvSpPr txBox="true"/>
          <p:nvPr/>
        </p:nvSpPr>
        <p:spPr>
          <a:xfrm rot="0">
            <a:off x="580471" y="2276475"/>
            <a:ext cx="17127059" cy="6981825"/>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232160"/>
                </a:solidFill>
                <a:latin typeface="Arial Bold"/>
                <a:ea typeface="Arial Bold"/>
                <a:cs typeface="Arial Bold"/>
                <a:sym typeface="Arial Bold"/>
              </a:rPr>
              <a:t>Lack of Online Translators:</a:t>
            </a:r>
            <a:r>
              <a:rPr lang="en-US" sz="3000">
                <a:solidFill>
                  <a:srgbClr val="4E2313"/>
                </a:solidFill>
                <a:latin typeface="Arial"/>
                <a:ea typeface="Arial"/>
                <a:cs typeface="Arial"/>
                <a:sym typeface="Arial"/>
              </a:rPr>
              <a:t> </a:t>
            </a:r>
            <a:r>
              <a:rPr lang="en-US" sz="3000">
                <a:solidFill>
                  <a:srgbClr val="000000"/>
                </a:solidFill>
                <a:latin typeface="Arial"/>
                <a:ea typeface="Arial"/>
                <a:cs typeface="Arial"/>
                <a:sym typeface="Arial"/>
              </a:rPr>
              <a:t>No existing online translators are available at police stations, causing communication barriers for out-of-state visitors.</a:t>
            </a:r>
          </a:p>
          <a:p>
            <a:pPr algn="l" marL="647700" indent="-323850" lvl="1">
              <a:lnSpc>
                <a:spcPts val="4200"/>
              </a:lnSpc>
              <a:spcBef>
                <a:spcPct val="0"/>
              </a:spcBef>
              <a:buFont typeface="Arial"/>
              <a:buChar char="•"/>
            </a:pPr>
            <a:r>
              <a:rPr lang="en-US" b="true" sz="3000">
                <a:solidFill>
                  <a:srgbClr val="232160"/>
                </a:solidFill>
                <a:latin typeface="Arial Bold"/>
                <a:ea typeface="Arial Bold"/>
                <a:cs typeface="Arial Bold"/>
                <a:sym typeface="Arial Bold"/>
              </a:rPr>
              <a:t>In-Person Queries:</a:t>
            </a:r>
            <a:r>
              <a:rPr lang="en-US" sz="3000">
                <a:solidFill>
                  <a:srgbClr val="000000"/>
                </a:solidFill>
                <a:latin typeface="Arial"/>
                <a:ea typeface="Arial"/>
                <a:cs typeface="Arial"/>
                <a:sym typeface="Arial"/>
              </a:rPr>
              <a:t> Visitors previously needed to visit police stations to inquire about case types and procedures, leading to inconvenience.</a:t>
            </a:r>
          </a:p>
          <a:p>
            <a:pPr algn="l" marL="647700" indent="-323850" lvl="1">
              <a:lnSpc>
                <a:spcPts val="4200"/>
              </a:lnSpc>
              <a:spcBef>
                <a:spcPct val="0"/>
              </a:spcBef>
              <a:buFont typeface="Arial"/>
              <a:buChar char="•"/>
            </a:pPr>
            <a:r>
              <a:rPr lang="en-US" b="true" sz="3000">
                <a:solidFill>
                  <a:srgbClr val="232160"/>
                </a:solidFill>
                <a:latin typeface="Arial Bold"/>
                <a:ea typeface="Arial Bold"/>
                <a:cs typeface="Arial Bold"/>
                <a:sym typeface="Arial Bold"/>
              </a:rPr>
              <a:t>Fully Online System:</a:t>
            </a:r>
            <a:r>
              <a:rPr lang="en-US" sz="3000">
                <a:solidFill>
                  <a:srgbClr val="000000"/>
                </a:solidFill>
                <a:latin typeface="Arial"/>
                <a:ea typeface="Arial"/>
                <a:cs typeface="Arial"/>
                <a:sym typeface="Arial"/>
              </a:rPr>
              <a:t> Our solution enables all processes, including case inquiries and submissions, to be completed online, enhancing accessibility.</a:t>
            </a:r>
          </a:p>
          <a:p>
            <a:pPr algn="l" marL="647700" indent="-323850" lvl="1">
              <a:lnSpc>
                <a:spcPts val="4200"/>
              </a:lnSpc>
              <a:spcBef>
                <a:spcPct val="0"/>
              </a:spcBef>
              <a:buFont typeface="Arial"/>
              <a:buChar char="•"/>
            </a:pPr>
            <a:r>
              <a:rPr lang="en-US" b="true" sz="3000">
                <a:solidFill>
                  <a:srgbClr val="232160"/>
                </a:solidFill>
                <a:latin typeface="Arial Bold"/>
                <a:ea typeface="Arial Bold"/>
                <a:cs typeface="Arial Bold"/>
                <a:sym typeface="Arial Bold"/>
              </a:rPr>
              <a:t>Online Case Filing: </a:t>
            </a:r>
            <a:r>
              <a:rPr lang="en-US" sz="3000">
                <a:solidFill>
                  <a:srgbClr val="000000"/>
                </a:solidFill>
                <a:latin typeface="Arial"/>
                <a:ea typeface="Arial"/>
                <a:cs typeface="Arial"/>
                <a:sym typeface="Arial"/>
              </a:rPr>
              <a:t>Introduced the ability to file various types of cases online, addressing a significant gap in existing solutions.</a:t>
            </a:r>
          </a:p>
          <a:p>
            <a:pPr algn="l" marL="647700" indent="-323850" lvl="1">
              <a:lnSpc>
                <a:spcPts val="4200"/>
              </a:lnSpc>
              <a:spcBef>
                <a:spcPct val="0"/>
              </a:spcBef>
              <a:buFont typeface="Arial"/>
              <a:buChar char="•"/>
            </a:pPr>
            <a:r>
              <a:rPr lang="en-US" b="true" sz="3000">
                <a:solidFill>
                  <a:srgbClr val="232160"/>
                </a:solidFill>
                <a:latin typeface="Arial Bold"/>
                <a:ea typeface="Arial Bold"/>
                <a:cs typeface="Arial Bold"/>
                <a:sym typeface="Arial Bold"/>
              </a:rPr>
              <a:t>Remote PCC Status Checks:</a:t>
            </a:r>
            <a:r>
              <a:rPr lang="en-US" sz="3000">
                <a:solidFill>
                  <a:srgbClr val="000000"/>
                </a:solidFill>
                <a:latin typeface="Arial"/>
                <a:ea typeface="Arial"/>
                <a:cs typeface="Arial"/>
                <a:sym typeface="Arial"/>
              </a:rPr>
              <a:t> Eliminates the need for physical visits to check the status of Police Clearance Certificate applications, allowing users to access this information from anywhere.</a:t>
            </a:r>
          </a:p>
          <a:p>
            <a:pPr algn="l" marL="647700" indent="-323850" lvl="1">
              <a:lnSpc>
                <a:spcPts val="4200"/>
              </a:lnSpc>
              <a:spcBef>
                <a:spcPct val="0"/>
              </a:spcBef>
              <a:buFont typeface="Arial"/>
              <a:buChar char="•"/>
            </a:pPr>
            <a:r>
              <a:rPr lang="en-US" b="true" sz="3000">
                <a:solidFill>
                  <a:srgbClr val="232160"/>
                </a:solidFill>
                <a:latin typeface="Arial Bold"/>
                <a:ea typeface="Arial Bold"/>
                <a:cs typeface="Arial Bold"/>
                <a:sym typeface="Arial Bold"/>
              </a:rPr>
              <a:t>Centralized Legal Information:</a:t>
            </a:r>
            <a:r>
              <a:rPr lang="en-US" sz="3000">
                <a:solidFill>
                  <a:srgbClr val="000000"/>
                </a:solidFill>
                <a:latin typeface="Arial"/>
                <a:ea typeface="Arial"/>
                <a:cs typeface="Arial"/>
                <a:sym typeface="Arial"/>
              </a:rPr>
              <a:t> Previously, individuals had to research basic legal information, such as police station locations and emergency contacts; now, all this information is centralized in our chatbot for easy access.</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A9DFD0"/>
        </a:solidFill>
      </p:bgPr>
    </p:bg>
    <p:spTree>
      <p:nvGrpSpPr>
        <p:cNvPr id="1" name=""/>
        <p:cNvGrpSpPr/>
        <p:nvPr/>
      </p:nvGrpSpPr>
      <p:grpSpPr>
        <a:xfrm>
          <a:off x="0" y="0"/>
          <a:ext cx="0" cy="0"/>
          <a:chOff x="0" y="0"/>
          <a:chExt cx="0" cy="0"/>
        </a:xfrm>
      </p:grpSpPr>
      <p:sp>
        <p:nvSpPr>
          <p:cNvPr name="TextBox 2" id="2"/>
          <p:cNvSpPr txBox="true"/>
          <p:nvPr/>
        </p:nvSpPr>
        <p:spPr>
          <a:xfrm rot="0">
            <a:off x="710553" y="740560"/>
            <a:ext cx="17265328" cy="1220616"/>
          </a:xfrm>
          <a:prstGeom prst="rect">
            <a:avLst/>
          </a:prstGeom>
        </p:spPr>
        <p:txBody>
          <a:bodyPr anchor="t" rtlCol="false" tIns="0" lIns="0" bIns="0" rIns="0">
            <a:spAutoFit/>
          </a:bodyPr>
          <a:lstStyle/>
          <a:p>
            <a:pPr algn="l" marL="0" indent="0" lvl="1">
              <a:lnSpc>
                <a:spcPts val="7683"/>
              </a:lnSpc>
            </a:pPr>
            <a:r>
              <a:rPr lang="en-US" b="true" sz="8537" spc="-392">
                <a:solidFill>
                  <a:srgbClr val="4E2313"/>
                </a:solidFill>
                <a:latin typeface="Arial Bold"/>
                <a:ea typeface="Arial Bold"/>
                <a:cs typeface="Arial Bold"/>
                <a:sym typeface="Arial Bold"/>
              </a:rPr>
              <a:t>Conclusion</a:t>
            </a:r>
          </a:p>
        </p:txBody>
      </p:sp>
      <p:sp>
        <p:nvSpPr>
          <p:cNvPr name="TextBox 3" id="3"/>
          <p:cNvSpPr txBox="true"/>
          <p:nvPr/>
        </p:nvSpPr>
        <p:spPr>
          <a:xfrm rot="0">
            <a:off x="398434" y="2022589"/>
            <a:ext cx="17889566" cy="7968021"/>
          </a:xfrm>
          <a:prstGeom prst="rect">
            <a:avLst/>
          </a:prstGeom>
        </p:spPr>
        <p:txBody>
          <a:bodyPr anchor="t" rtlCol="false" tIns="0" lIns="0" bIns="0" rIns="0">
            <a:spAutoFit/>
          </a:bodyPr>
          <a:lstStyle/>
          <a:p>
            <a:pPr algn="l" marL="604170" indent="-302085" lvl="1">
              <a:lnSpc>
                <a:spcPts val="3917"/>
              </a:lnSpc>
              <a:buFont typeface="Arial"/>
              <a:buChar char="•"/>
            </a:pPr>
            <a:r>
              <a:rPr lang="en-US" b="true" sz="2798">
                <a:solidFill>
                  <a:srgbClr val="232160"/>
                </a:solidFill>
                <a:latin typeface="Arial Bold"/>
                <a:ea typeface="Arial Bold"/>
                <a:cs typeface="Arial Bold"/>
                <a:sym typeface="Arial Bold"/>
              </a:rPr>
              <a:t>Enhanced Interaction:</a:t>
            </a:r>
            <a:r>
              <a:rPr lang="en-US" sz="2798">
                <a:solidFill>
                  <a:srgbClr val="000000"/>
                </a:solidFill>
                <a:latin typeface="Arial"/>
                <a:ea typeface="Arial"/>
                <a:cs typeface="Arial"/>
                <a:sym typeface="Arial"/>
              </a:rPr>
              <a:t> Developed a user-friendly online platform to improve communication between visitors and police services.</a:t>
            </a:r>
          </a:p>
          <a:p>
            <a:pPr algn="l" marL="604170" indent="-302085" lvl="1">
              <a:lnSpc>
                <a:spcPts val="3917"/>
              </a:lnSpc>
              <a:buFont typeface="Arial"/>
              <a:buChar char="•"/>
            </a:pPr>
            <a:r>
              <a:rPr lang="en-US" b="true" sz="2798">
                <a:solidFill>
                  <a:srgbClr val="232160"/>
                </a:solidFill>
                <a:latin typeface="Arial Bold"/>
                <a:ea typeface="Arial Bold"/>
                <a:cs typeface="Arial Bold"/>
                <a:sym typeface="Arial Bold"/>
              </a:rPr>
              <a:t>Innovative Tools:</a:t>
            </a:r>
            <a:r>
              <a:rPr lang="en-US" sz="2798">
                <a:solidFill>
                  <a:srgbClr val="000000"/>
                </a:solidFill>
                <a:latin typeface="Arial"/>
                <a:ea typeface="Arial"/>
                <a:cs typeface="Arial"/>
                <a:sym typeface="Arial"/>
              </a:rPr>
              <a:t> Introduced CopBot and CopHelp, utilizing NLP technology for instant access to legal information and guidance.</a:t>
            </a:r>
          </a:p>
          <a:p>
            <a:pPr algn="l" marL="604170" indent="-302085" lvl="1">
              <a:lnSpc>
                <a:spcPts val="3917"/>
              </a:lnSpc>
              <a:buFont typeface="Arial"/>
              <a:buChar char="•"/>
            </a:pPr>
            <a:r>
              <a:rPr lang="en-US" b="true" sz="2798">
                <a:solidFill>
                  <a:srgbClr val="000000"/>
                </a:solidFill>
                <a:latin typeface="Arial Bold"/>
                <a:ea typeface="Arial Bold"/>
                <a:cs typeface="Arial Bold"/>
                <a:sym typeface="Arial Bold"/>
              </a:rPr>
              <a:t>Streamlined Processes:</a:t>
            </a:r>
            <a:r>
              <a:rPr lang="en-US" sz="2798">
                <a:solidFill>
                  <a:srgbClr val="000000"/>
                </a:solidFill>
                <a:latin typeface="Arial"/>
                <a:ea typeface="Arial"/>
                <a:cs typeface="Arial"/>
                <a:sym typeface="Arial"/>
              </a:rPr>
              <a:t> Transformed traditional in-person procedures into an online format, reducing the need for physical visits.</a:t>
            </a:r>
          </a:p>
          <a:p>
            <a:pPr algn="l" marL="604170" indent="-302085" lvl="1">
              <a:lnSpc>
                <a:spcPts val="3917"/>
              </a:lnSpc>
              <a:buFont typeface="Arial"/>
              <a:buChar char="•"/>
            </a:pPr>
            <a:r>
              <a:rPr lang="en-US" b="true" sz="2798">
                <a:solidFill>
                  <a:srgbClr val="232160"/>
                </a:solidFill>
                <a:latin typeface="Arial Bold"/>
                <a:ea typeface="Arial Bold"/>
                <a:cs typeface="Arial Bold"/>
                <a:sym typeface="Arial Bold"/>
              </a:rPr>
              <a:t>Addressing Communication Barriers:</a:t>
            </a:r>
            <a:r>
              <a:rPr lang="en-US" sz="2798">
                <a:solidFill>
                  <a:srgbClr val="000000"/>
                </a:solidFill>
                <a:latin typeface="Arial"/>
                <a:ea typeface="Arial"/>
                <a:cs typeface="Arial"/>
                <a:sym typeface="Arial"/>
              </a:rPr>
              <a:t> Facilitated better interactions for out-of-state visitors by providing online translation and legal assistance.</a:t>
            </a:r>
          </a:p>
          <a:p>
            <a:pPr algn="l" marL="604170" indent="-302085" lvl="1">
              <a:lnSpc>
                <a:spcPts val="3917"/>
              </a:lnSpc>
              <a:buFont typeface="Arial"/>
              <a:buChar char="•"/>
            </a:pPr>
            <a:r>
              <a:rPr lang="en-US" b="true" sz="2798">
                <a:solidFill>
                  <a:srgbClr val="232160"/>
                </a:solidFill>
                <a:latin typeface="Arial Bold"/>
                <a:ea typeface="Arial Bold"/>
                <a:cs typeface="Arial Bold"/>
                <a:sym typeface="Arial Bold"/>
              </a:rPr>
              <a:t>Efficient Case Filing:</a:t>
            </a:r>
            <a:r>
              <a:rPr lang="en-US" sz="2798">
                <a:solidFill>
                  <a:srgbClr val="000000"/>
                </a:solidFill>
                <a:latin typeface="Arial"/>
                <a:ea typeface="Arial"/>
                <a:cs typeface="Arial"/>
                <a:sym typeface="Arial"/>
              </a:rPr>
              <a:t> Implemented a "Services" button for easy identification and filing of various crime cases.</a:t>
            </a:r>
          </a:p>
          <a:p>
            <a:pPr algn="l" marL="604170" indent="-302085" lvl="1">
              <a:lnSpc>
                <a:spcPts val="3917"/>
              </a:lnSpc>
              <a:buFont typeface="Arial"/>
              <a:buChar char="•"/>
            </a:pPr>
            <a:r>
              <a:rPr lang="en-US" b="true" sz="2798">
                <a:solidFill>
                  <a:srgbClr val="232160"/>
                </a:solidFill>
                <a:latin typeface="Arial Bold"/>
                <a:ea typeface="Arial Bold"/>
                <a:cs typeface="Arial Bold"/>
                <a:sym typeface="Arial Bold"/>
              </a:rPr>
              <a:t>Real-Time Updates:</a:t>
            </a:r>
            <a:r>
              <a:rPr lang="en-US" sz="2798">
                <a:solidFill>
                  <a:srgbClr val="000000"/>
                </a:solidFill>
                <a:latin typeface="Arial"/>
                <a:ea typeface="Arial"/>
                <a:cs typeface="Arial"/>
                <a:sym typeface="Arial"/>
              </a:rPr>
              <a:t> Enabled users to track the status of their Police Clearance Certificate applications remotely.</a:t>
            </a:r>
          </a:p>
          <a:p>
            <a:pPr algn="l" marL="604170" indent="-302085" lvl="1">
              <a:lnSpc>
                <a:spcPts val="3917"/>
              </a:lnSpc>
              <a:buFont typeface="Arial"/>
              <a:buChar char="•"/>
            </a:pPr>
            <a:r>
              <a:rPr lang="en-US" b="true" sz="2798">
                <a:solidFill>
                  <a:srgbClr val="232160"/>
                </a:solidFill>
                <a:latin typeface="Arial Bold"/>
                <a:ea typeface="Arial Bold"/>
                <a:cs typeface="Arial Bold"/>
                <a:sym typeface="Arial Bold"/>
              </a:rPr>
              <a:t>Empowerment of Citizens:</a:t>
            </a:r>
            <a:r>
              <a:rPr lang="en-US" sz="2798">
                <a:solidFill>
                  <a:srgbClr val="000000"/>
                </a:solidFill>
                <a:latin typeface="Arial"/>
                <a:ea typeface="Arial"/>
                <a:cs typeface="Arial"/>
                <a:sym typeface="Arial"/>
              </a:rPr>
              <a:t> Equipped users with essential information during critical situations, enhancing public safety.</a:t>
            </a:r>
          </a:p>
          <a:p>
            <a:pPr algn="l" marL="604170" indent="-302085" lvl="1">
              <a:lnSpc>
                <a:spcPts val="3917"/>
              </a:lnSpc>
              <a:buFont typeface="Arial"/>
              <a:buChar char="•"/>
            </a:pPr>
            <a:r>
              <a:rPr lang="en-US" b="true" sz="2798">
                <a:solidFill>
                  <a:srgbClr val="232160"/>
                </a:solidFill>
                <a:latin typeface="Arial Bold"/>
                <a:ea typeface="Arial Bold"/>
                <a:cs typeface="Arial Bold"/>
                <a:sym typeface="Arial Bold"/>
              </a:rPr>
              <a:t>Improved Officer Productivity:</a:t>
            </a:r>
            <a:r>
              <a:rPr lang="en-US" sz="2798">
                <a:solidFill>
                  <a:srgbClr val="000000"/>
                </a:solidFill>
                <a:latin typeface="Arial"/>
                <a:ea typeface="Arial"/>
                <a:cs typeface="Arial"/>
                <a:sym typeface="Arial"/>
              </a:rPr>
              <a:t> Simplified workflows for police officers, allowing them to focus on more complex cases and improving overall efficiency.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0911649" y="443677"/>
            <a:ext cx="6992911" cy="9180514"/>
          </a:xfrm>
          <a:custGeom>
            <a:avLst/>
            <a:gdLst/>
            <a:ahLst/>
            <a:cxnLst/>
            <a:rect r="r" b="b" t="t" l="l"/>
            <a:pathLst>
              <a:path h="9180514" w="6992911">
                <a:moveTo>
                  <a:pt x="0" y="0"/>
                </a:moveTo>
                <a:lnTo>
                  <a:pt x="6992910" y="0"/>
                </a:lnTo>
                <a:lnTo>
                  <a:pt x="6992910" y="9180514"/>
                </a:lnTo>
                <a:lnTo>
                  <a:pt x="0" y="9180514"/>
                </a:lnTo>
                <a:lnTo>
                  <a:pt x="0" y="0"/>
                </a:lnTo>
                <a:close/>
              </a:path>
            </a:pathLst>
          </a:custGeom>
          <a:blipFill>
            <a:blip r:embed="rId2"/>
            <a:stretch>
              <a:fillRect l="0" t="-4889" r="-12094" b="-4889"/>
            </a:stretch>
          </a:blipFill>
        </p:spPr>
      </p:sp>
      <p:sp>
        <p:nvSpPr>
          <p:cNvPr name="TextBox 3" id="3"/>
          <p:cNvSpPr txBox="true"/>
          <p:nvPr/>
        </p:nvSpPr>
        <p:spPr>
          <a:xfrm rot="0">
            <a:off x="575159" y="920763"/>
            <a:ext cx="7924800" cy="1439843"/>
          </a:xfrm>
          <a:prstGeom prst="rect">
            <a:avLst/>
          </a:prstGeom>
        </p:spPr>
        <p:txBody>
          <a:bodyPr anchor="t" rtlCol="false" tIns="0" lIns="0" bIns="0" rIns="0">
            <a:spAutoFit/>
          </a:bodyPr>
          <a:lstStyle/>
          <a:p>
            <a:pPr algn="l" marL="0" indent="0" lvl="1">
              <a:lnSpc>
                <a:spcPts val="9037"/>
              </a:lnSpc>
            </a:pPr>
            <a:r>
              <a:rPr lang="en-US" sz="10041" spc="-461">
                <a:solidFill>
                  <a:srgbClr val="4E2313"/>
                </a:solidFill>
                <a:latin typeface="Arial"/>
                <a:ea typeface="Arial"/>
                <a:cs typeface="Arial"/>
                <a:sym typeface="Arial"/>
              </a:rPr>
              <a:t>Introduction</a:t>
            </a:r>
          </a:p>
        </p:txBody>
      </p:sp>
      <p:sp>
        <p:nvSpPr>
          <p:cNvPr name="TextBox 4" id="4"/>
          <p:cNvSpPr txBox="true"/>
          <p:nvPr/>
        </p:nvSpPr>
        <p:spPr>
          <a:xfrm rot="0">
            <a:off x="176620" y="2389073"/>
            <a:ext cx="10345483" cy="7235118"/>
          </a:xfrm>
          <a:prstGeom prst="rect">
            <a:avLst/>
          </a:prstGeom>
        </p:spPr>
        <p:txBody>
          <a:bodyPr anchor="t" rtlCol="false" tIns="0" lIns="0" bIns="0" rIns="0">
            <a:spAutoFit/>
          </a:bodyPr>
          <a:lstStyle/>
          <a:p>
            <a:pPr algn="l" marL="680694" indent="-340347" lvl="1">
              <a:lnSpc>
                <a:spcPts val="4413"/>
              </a:lnSpc>
              <a:buFont typeface="Arial"/>
              <a:buChar char="•"/>
            </a:pPr>
            <a:r>
              <a:rPr lang="en-US" b="true" sz="3152" spc="-145">
                <a:solidFill>
                  <a:srgbClr val="232160"/>
                </a:solidFill>
                <a:latin typeface="Arial Bold"/>
                <a:ea typeface="Arial Bold"/>
                <a:cs typeface="Arial Bold"/>
                <a:sym typeface="Arial Bold"/>
              </a:rPr>
              <a:t> Language Barriers: </a:t>
            </a:r>
            <a:r>
              <a:rPr lang="en-US" sz="3152" spc="-145">
                <a:solidFill>
                  <a:srgbClr val="2E2F21"/>
                </a:solidFill>
                <a:latin typeface="Arial"/>
                <a:ea typeface="Arial"/>
                <a:cs typeface="Arial"/>
                <a:sym typeface="Arial"/>
              </a:rPr>
              <a:t>Difficulty in communication due to lack of multilingual support for non-native speakers.</a:t>
            </a:r>
          </a:p>
          <a:p>
            <a:pPr algn="l" marL="680694" indent="-340347" lvl="1">
              <a:lnSpc>
                <a:spcPts val="4413"/>
              </a:lnSpc>
              <a:buFont typeface="Arial"/>
              <a:buChar char="•"/>
            </a:pPr>
            <a:r>
              <a:rPr lang="en-US" b="true" sz="3152" spc="-145">
                <a:solidFill>
                  <a:srgbClr val="232160"/>
                </a:solidFill>
                <a:latin typeface="Arial Bold"/>
                <a:ea typeface="Arial Bold"/>
                <a:cs typeface="Arial Bold"/>
                <a:sym typeface="Arial Bold"/>
              </a:rPr>
              <a:t>Complex Legal Procedures: </a:t>
            </a:r>
            <a:r>
              <a:rPr lang="en-US" sz="3152" spc="-145">
                <a:solidFill>
                  <a:srgbClr val="000000"/>
                </a:solidFill>
                <a:latin typeface="Arial"/>
                <a:ea typeface="Arial"/>
                <a:cs typeface="Arial"/>
                <a:sym typeface="Arial"/>
              </a:rPr>
              <a:t>Lack of understanding of legal processes, leading to confusion and delays in filing reports.</a:t>
            </a:r>
          </a:p>
          <a:p>
            <a:pPr algn="l" marL="680694" indent="-340347" lvl="1">
              <a:lnSpc>
                <a:spcPts val="4413"/>
              </a:lnSpc>
              <a:buFont typeface="Arial"/>
              <a:buChar char="•"/>
            </a:pPr>
            <a:r>
              <a:rPr lang="en-US" b="true" sz="3152" spc="-145">
                <a:solidFill>
                  <a:srgbClr val="232160"/>
                </a:solidFill>
                <a:latin typeface="Arial Bold"/>
                <a:ea typeface="Arial Bold"/>
                <a:cs typeface="Arial Bold"/>
                <a:sym typeface="Arial Bold"/>
              </a:rPr>
              <a:t> Frequent Queries: </a:t>
            </a:r>
            <a:r>
              <a:rPr lang="en-US" sz="3152" spc="-145">
                <a:solidFill>
                  <a:srgbClr val="000000"/>
                </a:solidFill>
                <a:latin typeface="Arial"/>
                <a:ea typeface="Arial"/>
                <a:cs typeface="Arial"/>
                <a:sym typeface="Arial"/>
              </a:rPr>
              <a:t>Overwhelming police personnel with repetitive questions about common legal concerns.</a:t>
            </a:r>
          </a:p>
          <a:p>
            <a:pPr algn="l" marL="680694" indent="-340347" lvl="1">
              <a:lnSpc>
                <a:spcPts val="4413"/>
              </a:lnSpc>
              <a:buFont typeface="Arial"/>
              <a:buChar char="•"/>
            </a:pPr>
            <a:r>
              <a:rPr lang="en-US" b="true" sz="3152" spc="-145">
                <a:solidFill>
                  <a:srgbClr val="232160"/>
                </a:solidFill>
                <a:latin typeface="Arial Bold"/>
                <a:ea typeface="Arial Bold"/>
                <a:cs typeface="Arial Bold"/>
                <a:sym typeface="Arial Bold"/>
              </a:rPr>
              <a:t> Limited Access to Information: </a:t>
            </a:r>
            <a:r>
              <a:rPr lang="en-US" sz="3152" spc="-145">
                <a:solidFill>
                  <a:srgbClr val="000000"/>
                </a:solidFill>
                <a:latin typeface="Arial"/>
                <a:ea typeface="Arial"/>
                <a:cs typeface="Arial"/>
                <a:sym typeface="Arial"/>
              </a:rPr>
              <a:t>Difficulty accessing basic legal information without prior knowledge or in-person visits.</a:t>
            </a:r>
          </a:p>
          <a:p>
            <a:pPr algn="l" marL="680694" indent="-340347" lvl="1">
              <a:lnSpc>
                <a:spcPts val="4413"/>
              </a:lnSpc>
              <a:buFont typeface="Arial"/>
              <a:buChar char="•"/>
            </a:pPr>
            <a:r>
              <a:rPr lang="en-US" b="true" sz="3152" spc="-145">
                <a:solidFill>
                  <a:srgbClr val="232160"/>
                </a:solidFill>
                <a:latin typeface="Arial Bold"/>
                <a:ea typeface="Arial Bold"/>
                <a:cs typeface="Arial Bold"/>
                <a:sym typeface="Arial Bold"/>
              </a:rPr>
              <a:t> Manual Assistance:</a:t>
            </a:r>
            <a:r>
              <a:rPr lang="en-US" sz="3152" spc="-145">
                <a:solidFill>
                  <a:srgbClr val="000000"/>
                </a:solidFill>
                <a:latin typeface="Arial"/>
                <a:ea typeface="Arial"/>
                <a:cs typeface="Arial"/>
                <a:sym typeface="Arial"/>
              </a:rPr>
              <a:t> Dependence on police staff for guidance, causing delays and inefficiencies.</a:t>
            </a:r>
          </a:p>
          <a:p>
            <a:pPr algn="l" marL="680694" indent="-340347" lvl="1">
              <a:lnSpc>
                <a:spcPts val="4413"/>
              </a:lnSpc>
              <a:spcBef>
                <a:spcPct val="0"/>
              </a:spcBef>
              <a:buFont typeface="Arial"/>
              <a:buChar char="•"/>
            </a:pPr>
            <a:r>
              <a:rPr lang="en-US" b="true" sz="3152" spc="-145">
                <a:solidFill>
                  <a:srgbClr val="232160"/>
                </a:solidFill>
                <a:latin typeface="Arial Bold"/>
                <a:ea typeface="Arial Bold"/>
                <a:cs typeface="Arial Bold"/>
                <a:sym typeface="Arial Bold"/>
              </a:rPr>
              <a:t> Documentation Confusion: </a:t>
            </a:r>
            <a:r>
              <a:rPr lang="en-US" sz="3152" spc="-145">
                <a:solidFill>
                  <a:srgbClr val="000000"/>
                </a:solidFill>
                <a:latin typeface="Arial"/>
                <a:ea typeface="Arial"/>
                <a:cs typeface="Arial"/>
                <a:sym typeface="Arial"/>
              </a:rPr>
              <a:t>Unclear requirements for filing complaints and obtaining legal documents.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0195666" y="1837974"/>
            <a:ext cx="7627178" cy="7952169"/>
          </a:xfrm>
          <a:custGeom>
            <a:avLst/>
            <a:gdLst/>
            <a:ahLst/>
            <a:cxnLst/>
            <a:rect r="r" b="b" t="t" l="l"/>
            <a:pathLst>
              <a:path h="7952169" w="7627178">
                <a:moveTo>
                  <a:pt x="0" y="0"/>
                </a:moveTo>
                <a:lnTo>
                  <a:pt x="7627178" y="0"/>
                </a:lnTo>
                <a:lnTo>
                  <a:pt x="7627178" y="7952168"/>
                </a:lnTo>
                <a:lnTo>
                  <a:pt x="0" y="7952168"/>
                </a:lnTo>
                <a:lnTo>
                  <a:pt x="0" y="0"/>
                </a:lnTo>
                <a:close/>
              </a:path>
            </a:pathLst>
          </a:custGeom>
          <a:blipFill>
            <a:blip r:embed="rId2"/>
            <a:stretch>
              <a:fillRect l="-2130" t="0" r="-2130" b="0"/>
            </a:stretch>
          </a:blipFill>
        </p:spPr>
      </p:sp>
      <p:sp>
        <p:nvSpPr>
          <p:cNvPr name="TextBox 3" id="3"/>
          <p:cNvSpPr txBox="true"/>
          <p:nvPr/>
        </p:nvSpPr>
        <p:spPr>
          <a:xfrm rot="0">
            <a:off x="575159" y="584851"/>
            <a:ext cx="9987104" cy="1376816"/>
          </a:xfrm>
          <a:prstGeom prst="rect">
            <a:avLst/>
          </a:prstGeom>
        </p:spPr>
        <p:txBody>
          <a:bodyPr anchor="t" rtlCol="false" tIns="0" lIns="0" bIns="0" rIns="0">
            <a:spAutoFit/>
          </a:bodyPr>
          <a:lstStyle/>
          <a:p>
            <a:pPr algn="l" marL="0" indent="0" lvl="1">
              <a:lnSpc>
                <a:spcPts val="8673"/>
              </a:lnSpc>
            </a:pPr>
            <a:r>
              <a:rPr lang="en-US" b="true" sz="9636" spc="-443">
                <a:solidFill>
                  <a:srgbClr val="4E2313"/>
                </a:solidFill>
                <a:latin typeface="Arial Bold"/>
                <a:ea typeface="Arial Bold"/>
                <a:cs typeface="Arial Bold"/>
                <a:sym typeface="Arial Bold"/>
              </a:rPr>
              <a:t>Proposed Solution</a:t>
            </a:r>
          </a:p>
        </p:txBody>
      </p:sp>
      <p:sp>
        <p:nvSpPr>
          <p:cNvPr name="TextBox 4" id="4"/>
          <p:cNvSpPr txBox="true"/>
          <p:nvPr/>
        </p:nvSpPr>
        <p:spPr>
          <a:xfrm rot="0">
            <a:off x="0" y="1961535"/>
            <a:ext cx="9714896" cy="8153599"/>
          </a:xfrm>
          <a:prstGeom prst="rect">
            <a:avLst/>
          </a:prstGeom>
        </p:spPr>
        <p:txBody>
          <a:bodyPr anchor="t" rtlCol="false" tIns="0" lIns="0" bIns="0" rIns="0">
            <a:spAutoFit/>
          </a:bodyPr>
          <a:lstStyle/>
          <a:p>
            <a:pPr algn="l" marL="665156" indent="-332578" lvl="1">
              <a:lnSpc>
                <a:spcPts val="4313"/>
              </a:lnSpc>
              <a:buFont typeface="Arial"/>
              <a:buChar char="•"/>
            </a:pPr>
            <a:r>
              <a:rPr lang="en-US" b="true" sz="3080" spc="-141">
                <a:solidFill>
                  <a:srgbClr val="232160"/>
                </a:solidFill>
                <a:latin typeface="Arial Bold"/>
                <a:ea typeface="Arial Bold"/>
                <a:cs typeface="Arial Bold"/>
                <a:sym typeface="Arial Bold"/>
              </a:rPr>
              <a:t>Objective: </a:t>
            </a:r>
            <a:r>
              <a:rPr lang="en-US" sz="3080" spc="-141">
                <a:solidFill>
                  <a:srgbClr val="000000"/>
                </a:solidFill>
                <a:latin typeface="Arial"/>
                <a:ea typeface="Arial"/>
                <a:cs typeface="Arial"/>
                <a:sym typeface="Arial"/>
              </a:rPr>
              <a:t>To develop an advanced NLP-driven voice activated chatbot that streamlines access to legal information.</a:t>
            </a:r>
          </a:p>
          <a:p>
            <a:pPr algn="l" marL="665156" indent="-332578" lvl="1">
              <a:lnSpc>
                <a:spcPts val="4313"/>
              </a:lnSpc>
              <a:buFont typeface="Arial"/>
              <a:buChar char="•"/>
            </a:pPr>
            <a:r>
              <a:rPr lang="en-US" b="true" sz="3080" spc="-141">
                <a:solidFill>
                  <a:srgbClr val="232160"/>
                </a:solidFill>
                <a:latin typeface="Arial Bold"/>
                <a:ea typeface="Arial Bold"/>
                <a:cs typeface="Arial Bold"/>
                <a:sym typeface="Arial Bold"/>
              </a:rPr>
              <a:t>Multilingual Accessibility:</a:t>
            </a:r>
            <a:r>
              <a:rPr lang="en-US" sz="3080" spc="-141">
                <a:solidFill>
                  <a:srgbClr val="000000"/>
                </a:solidFill>
                <a:latin typeface="Arial"/>
                <a:ea typeface="Arial"/>
                <a:cs typeface="Arial"/>
                <a:sym typeface="Arial"/>
              </a:rPr>
              <a:t> Facilitates seamless interaction across diverse languages.</a:t>
            </a:r>
          </a:p>
          <a:p>
            <a:pPr algn="l" marL="665156" indent="-332578" lvl="1">
              <a:lnSpc>
                <a:spcPts val="4313"/>
              </a:lnSpc>
              <a:buFont typeface="Arial"/>
              <a:buChar char="•"/>
            </a:pPr>
            <a:r>
              <a:rPr lang="en-US" b="true" sz="3080" spc="-141">
                <a:solidFill>
                  <a:srgbClr val="232160"/>
                </a:solidFill>
                <a:latin typeface="Arial Bold"/>
                <a:ea typeface="Arial Bold"/>
                <a:cs typeface="Arial Bold"/>
                <a:sym typeface="Arial Bold"/>
              </a:rPr>
              <a:t>Case Filing &amp; Documentation: </a:t>
            </a:r>
            <a:r>
              <a:rPr lang="en-US" sz="3080" spc="-141">
                <a:solidFill>
                  <a:srgbClr val="000000"/>
                </a:solidFill>
                <a:latin typeface="Arial"/>
                <a:ea typeface="Arial"/>
                <a:cs typeface="Arial"/>
                <a:sym typeface="Arial"/>
              </a:rPr>
              <a:t>Streamlines the process of case initiation and automates document generation.</a:t>
            </a:r>
          </a:p>
          <a:p>
            <a:pPr algn="l" marL="665156" indent="-332578" lvl="1">
              <a:lnSpc>
                <a:spcPts val="4313"/>
              </a:lnSpc>
              <a:buFont typeface="Arial"/>
              <a:buChar char="•"/>
            </a:pPr>
            <a:r>
              <a:rPr lang="en-US" b="true" sz="3080" spc="-141">
                <a:solidFill>
                  <a:srgbClr val="232160"/>
                </a:solidFill>
                <a:latin typeface="Arial Bold"/>
                <a:ea typeface="Arial Bold"/>
                <a:cs typeface="Arial Bold"/>
                <a:sym typeface="Arial Bold"/>
              </a:rPr>
              <a:t>Navigating Legal Procedures: </a:t>
            </a:r>
            <a:r>
              <a:rPr lang="en-US" sz="3080" spc="-141">
                <a:solidFill>
                  <a:srgbClr val="232160"/>
                </a:solidFill>
                <a:latin typeface="Arial"/>
                <a:ea typeface="Arial"/>
                <a:cs typeface="Arial"/>
                <a:sym typeface="Arial"/>
              </a:rPr>
              <a:t>Provides comprehensive guidance through intricate legal frameworks, including the steps involved in police case registration.</a:t>
            </a:r>
          </a:p>
          <a:p>
            <a:pPr algn="l" marL="665156" indent="-332578" lvl="1">
              <a:lnSpc>
                <a:spcPts val="4313"/>
              </a:lnSpc>
              <a:buFont typeface="Arial"/>
              <a:buChar char="•"/>
            </a:pPr>
            <a:r>
              <a:rPr lang="en-US" b="true" sz="3080" spc="-141">
                <a:solidFill>
                  <a:srgbClr val="232160"/>
                </a:solidFill>
                <a:latin typeface="Arial Bold"/>
                <a:ea typeface="Arial Bold"/>
                <a:cs typeface="Arial Bold"/>
                <a:sym typeface="Arial Bold"/>
              </a:rPr>
              <a:t>Addressing Common Inquiries: </a:t>
            </a:r>
            <a:r>
              <a:rPr lang="en-US" sz="3080" spc="-141">
                <a:solidFill>
                  <a:srgbClr val="232160"/>
                </a:solidFill>
                <a:latin typeface="Arial"/>
                <a:ea typeface="Arial"/>
                <a:cs typeface="Arial"/>
                <a:sym typeface="Arial"/>
              </a:rPr>
              <a:t>Expedites the resolution of frequently encountered legal queries.</a:t>
            </a:r>
          </a:p>
          <a:p>
            <a:pPr algn="l" marL="665156" indent="-332578" lvl="1">
              <a:lnSpc>
                <a:spcPts val="4313"/>
              </a:lnSpc>
              <a:buFont typeface="Arial"/>
              <a:buChar char="•"/>
            </a:pPr>
            <a:r>
              <a:rPr lang="en-US" b="true" sz="3080" spc="-141">
                <a:solidFill>
                  <a:srgbClr val="232160"/>
                </a:solidFill>
                <a:latin typeface="Arial Bold"/>
                <a:ea typeface="Arial Bold"/>
                <a:cs typeface="Arial Bold"/>
                <a:sym typeface="Arial Bold"/>
              </a:rPr>
              <a:t>Cost-Efficiency: </a:t>
            </a:r>
            <a:r>
              <a:rPr lang="en-US" sz="3080" spc="-141">
                <a:solidFill>
                  <a:srgbClr val="232160"/>
                </a:solidFill>
                <a:latin typeface="Arial"/>
                <a:ea typeface="Arial"/>
                <a:cs typeface="Arial"/>
                <a:sym typeface="Arial"/>
              </a:rPr>
              <a:t>Significantly reduces the necessity for physical consultations, conserving both time and resources.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493620" y="305555"/>
            <a:ext cx="4685895" cy="1486457"/>
          </a:xfrm>
          <a:custGeom>
            <a:avLst/>
            <a:gdLst/>
            <a:ahLst/>
            <a:cxnLst/>
            <a:rect r="r" b="b" t="t" l="l"/>
            <a:pathLst>
              <a:path h="1486457" w="4685895">
                <a:moveTo>
                  <a:pt x="0" y="0"/>
                </a:moveTo>
                <a:lnTo>
                  <a:pt x="4685895" y="0"/>
                </a:lnTo>
                <a:lnTo>
                  <a:pt x="4685895" y="1486457"/>
                </a:lnTo>
                <a:lnTo>
                  <a:pt x="0" y="1486457"/>
                </a:lnTo>
                <a:lnTo>
                  <a:pt x="0" y="0"/>
                </a:lnTo>
                <a:close/>
              </a:path>
            </a:pathLst>
          </a:custGeom>
          <a:blipFill>
            <a:blip r:embed="rId2"/>
            <a:stretch>
              <a:fillRect l="0" t="0" r="-36755" b="-31487"/>
            </a:stretch>
          </a:blipFill>
          <a:ln w="38100" cap="sq">
            <a:solidFill>
              <a:srgbClr val="000000"/>
            </a:solidFill>
            <a:prstDash val="solid"/>
            <a:miter/>
          </a:ln>
        </p:spPr>
      </p:sp>
      <p:sp>
        <p:nvSpPr>
          <p:cNvPr name="Freeform 3" id="3"/>
          <p:cNvSpPr/>
          <p:nvPr/>
        </p:nvSpPr>
        <p:spPr>
          <a:xfrm flipH="false" flipV="false" rot="0">
            <a:off x="493620" y="2208168"/>
            <a:ext cx="4685895" cy="1486457"/>
          </a:xfrm>
          <a:custGeom>
            <a:avLst/>
            <a:gdLst/>
            <a:ahLst/>
            <a:cxnLst/>
            <a:rect r="r" b="b" t="t" l="l"/>
            <a:pathLst>
              <a:path h="1486457" w="4685895">
                <a:moveTo>
                  <a:pt x="0" y="0"/>
                </a:moveTo>
                <a:lnTo>
                  <a:pt x="4685895" y="0"/>
                </a:lnTo>
                <a:lnTo>
                  <a:pt x="4685895" y="1486457"/>
                </a:lnTo>
                <a:lnTo>
                  <a:pt x="0" y="1486457"/>
                </a:lnTo>
                <a:lnTo>
                  <a:pt x="0" y="0"/>
                </a:lnTo>
                <a:close/>
              </a:path>
            </a:pathLst>
          </a:custGeom>
          <a:blipFill>
            <a:blip r:embed="rId2"/>
            <a:stretch>
              <a:fillRect l="0" t="0" r="-36755" b="-31487"/>
            </a:stretch>
          </a:blipFill>
          <a:ln w="38100" cap="sq">
            <a:solidFill>
              <a:srgbClr val="000000"/>
            </a:solidFill>
            <a:prstDash val="solid"/>
            <a:miter/>
          </a:ln>
        </p:spPr>
      </p:sp>
      <p:sp>
        <p:nvSpPr>
          <p:cNvPr name="Freeform 4" id="4"/>
          <p:cNvSpPr/>
          <p:nvPr/>
        </p:nvSpPr>
        <p:spPr>
          <a:xfrm flipH="false" flipV="false" rot="0">
            <a:off x="493620" y="4113725"/>
            <a:ext cx="4685895" cy="1486457"/>
          </a:xfrm>
          <a:custGeom>
            <a:avLst/>
            <a:gdLst/>
            <a:ahLst/>
            <a:cxnLst/>
            <a:rect r="r" b="b" t="t" l="l"/>
            <a:pathLst>
              <a:path h="1486457" w="4685895">
                <a:moveTo>
                  <a:pt x="0" y="0"/>
                </a:moveTo>
                <a:lnTo>
                  <a:pt x="4685895" y="0"/>
                </a:lnTo>
                <a:lnTo>
                  <a:pt x="4685895" y="1486457"/>
                </a:lnTo>
                <a:lnTo>
                  <a:pt x="0" y="1486457"/>
                </a:lnTo>
                <a:lnTo>
                  <a:pt x="0" y="0"/>
                </a:lnTo>
                <a:close/>
              </a:path>
            </a:pathLst>
          </a:custGeom>
          <a:blipFill>
            <a:blip r:embed="rId2"/>
            <a:stretch>
              <a:fillRect l="0" t="0" r="-36755" b="-31487"/>
            </a:stretch>
          </a:blipFill>
          <a:ln w="38100" cap="sq">
            <a:solidFill>
              <a:srgbClr val="000000"/>
            </a:solidFill>
            <a:prstDash val="solid"/>
            <a:miter/>
          </a:ln>
        </p:spPr>
      </p:sp>
      <p:sp>
        <p:nvSpPr>
          <p:cNvPr name="Freeform 5" id="5"/>
          <p:cNvSpPr/>
          <p:nvPr/>
        </p:nvSpPr>
        <p:spPr>
          <a:xfrm flipH="false" flipV="false" rot="0">
            <a:off x="493620" y="5933557"/>
            <a:ext cx="4685895" cy="1486457"/>
          </a:xfrm>
          <a:custGeom>
            <a:avLst/>
            <a:gdLst/>
            <a:ahLst/>
            <a:cxnLst/>
            <a:rect r="r" b="b" t="t" l="l"/>
            <a:pathLst>
              <a:path h="1486457" w="4685895">
                <a:moveTo>
                  <a:pt x="0" y="0"/>
                </a:moveTo>
                <a:lnTo>
                  <a:pt x="4685895" y="0"/>
                </a:lnTo>
                <a:lnTo>
                  <a:pt x="4685895" y="1486458"/>
                </a:lnTo>
                <a:lnTo>
                  <a:pt x="0" y="1486458"/>
                </a:lnTo>
                <a:lnTo>
                  <a:pt x="0" y="0"/>
                </a:lnTo>
                <a:close/>
              </a:path>
            </a:pathLst>
          </a:custGeom>
          <a:blipFill>
            <a:blip r:embed="rId2"/>
            <a:stretch>
              <a:fillRect l="0" t="0" r="-36755" b="-31487"/>
            </a:stretch>
          </a:blipFill>
          <a:ln w="38100" cap="sq">
            <a:solidFill>
              <a:srgbClr val="000000"/>
            </a:solidFill>
            <a:prstDash val="solid"/>
            <a:miter/>
          </a:ln>
        </p:spPr>
      </p:sp>
      <p:sp>
        <p:nvSpPr>
          <p:cNvPr name="Freeform 6" id="6"/>
          <p:cNvSpPr/>
          <p:nvPr/>
        </p:nvSpPr>
        <p:spPr>
          <a:xfrm flipH="false" flipV="false" rot="0">
            <a:off x="493620" y="7771843"/>
            <a:ext cx="4685895" cy="1486457"/>
          </a:xfrm>
          <a:custGeom>
            <a:avLst/>
            <a:gdLst/>
            <a:ahLst/>
            <a:cxnLst/>
            <a:rect r="r" b="b" t="t" l="l"/>
            <a:pathLst>
              <a:path h="1486457" w="4685895">
                <a:moveTo>
                  <a:pt x="0" y="0"/>
                </a:moveTo>
                <a:lnTo>
                  <a:pt x="4685895" y="0"/>
                </a:lnTo>
                <a:lnTo>
                  <a:pt x="4685895" y="1486457"/>
                </a:lnTo>
                <a:lnTo>
                  <a:pt x="0" y="1486457"/>
                </a:lnTo>
                <a:lnTo>
                  <a:pt x="0" y="0"/>
                </a:lnTo>
                <a:close/>
              </a:path>
            </a:pathLst>
          </a:custGeom>
          <a:blipFill>
            <a:blip r:embed="rId2"/>
            <a:stretch>
              <a:fillRect l="0" t="0" r="-36755" b="-31487"/>
            </a:stretch>
          </a:blipFill>
          <a:ln w="38100" cap="sq">
            <a:solidFill>
              <a:srgbClr val="000000"/>
            </a:solidFill>
            <a:prstDash val="solid"/>
            <a:miter/>
          </a:ln>
        </p:spPr>
      </p:sp>
      <p:sp>
        <p:nvSpPr>
          <p:cNvPr name="Freeform 7" id="7"/>
          <p:cNvSpPr/>
          <p:nvPr/>
        </p:nvSpPr>
        <p:spPr>
          <a:xfrm flipH="false" flipV="false" rot="0">
            <a:off x="7029214" y="0"/>
            <a:ext cx="11258786" cy="8922588"/>
          </a:xfrm>
          <a:custGeom>
            <a:avLst/>
            <a:gdLst/>
            <a:ahLst/>
            <a:cxnLst/>
            <a:rect r="r" b="b" t="t" l="l"/>
            <a:pathLst>
              <a:path h="8922588" w="11258786">
                <a:moveTo>
                  <a:pt x="0" y="0"/>
                </a:moveTo>
                <a:lnTo>
                  <a:pt x="11258786" y="0"/>
                </a:lnTo>
                <a:lnTo>
                  <a:pt x="11258786" y="8922588"/>
                </a:lnTo>
                <a:lnTo>
                  <a:pt x="0" y="8922588"/>
                </a:lnTo>
                <a:lnTo>
                  <a:pt x="0" y="0"/>
                </a:lnTo>
                <a:close/>
              </a:path>
            </a:pathLst>
          </a:custGeom>
          <a:blipFill>
            <a:blip r:embed="rId3"/>
            <a:stretch>
              <a:fillRect l="0" t="0" r="0" b="0"/>
            </a:stretch>
          </a:blipFill>
        </p:spPr>
      </p:sp>
      <p:sp>
        <p:nvSpPr>
          <p:cNvPr name="TextBox 8" id="8"/>
          <p:cNvSpPr txBox="true"/>
          <p:nvPr/>
        </p:nvSpPr>
        <p:spPr>
          <a:xfrm rot="0">
            <a:off x="622991" y="374650"/>
            <a:ext cx="4427153" cy="1204595"/>
          </a:xfrm>
          <a:prstGeom prst="rect">
            <a:avLst/>
          </a:prstGeom>
        </p:spPr>
        <p:txBody>
          <a:bodyPr anchor="t" rtlCol="false" tIns="0" lIns="0" bIns="0" rIns="0">
            <a:spAutoFit/>
          </a:bodyPr>
          <a:lstStyle/>
          <a:p>
            <a:pPr algn="ctr">
              <a:lnSpc>
                <a:spcPts val="2380"/>
              </a:lnSpc>
              <a:spcBef>
                <a:spcPct val="0"/>
              </a:spcBef>
            </a:pPr>
            <a:r>
              <a:rPr lang="en-US" b="true" sz="1700" spc="-78">
                <a:solidFill>
                  <a:srgbClr val="232160"/>
                </a:solidFill>
                <a:latin typeface="Arial Bold"/>
                <a:ea typeface="Arial Bold"/>
                <a:cs typeface="Arial Bold"/>
                <a:sym typeface="Arial Bold"/>
              </a:rPr>
              <a:t>It </a:t>
            </a:r>
            <a:r>
              <a:rPr lang="en-US" b="true" sz="1700" spc="-78">
                <a:solidFill>
                  <a:srgbClr val="232160"/>
                </a:solidFill>
                <a:latin typeface="Arial Bold"/>
                <a:ea typeface="Arial Bold"/>
                <a:cs typeface="Arial Bold"/>
                <a:sym typeface="Arial Bold"/>
              </a:rPr>
              <a:t>allows users to begin the process of applying for a Police Clearance Certificate (PCC) by guiding them through the necessary steps and documentation required for the application.</a:t>
            </a:r>
          </a:p>
        </p:txBody>
      </p:sp>
      <p:sp>
        <p:nvSpPr>
          <p:cNvPr name="TextBox 9" id="9"/>
          <p:cNvSpPr txBox="true"/>
          <p:nvPr/>
        </p:nvSpPr>
        <p:spPr>
          <a:xfrm rot="0">
            <a:off x="622991" y="2261989"/>
            <a:ext cx="4427153" cy="1204595"/>
          </a:xfrm>
          <a:prstGeom prst="rect">
            <a:avLst/>
          </a:prstGeom>
        </p:spPr>
        <p:txBody>
          <a:bodyPr anchor="t" rtlCol="false" tIns="0" lIns="0" bIns="0" rIns="0">
            <a:spAutoFit/>
          </a:bodyPr>
          <a:lstStyle/>
          <a:p>
            <a:pPr algn="ctr">
              <a:lnSpc>
                <a:spcPts val="2380"/>
              </a:lnSpc>
              <a:spcBef>
                <a:spcPct val="0"/>
              </a:spcBef>
            </a:pPr>
            <a:r>
              <a:rPr lang="en-US" b="true" sz="1700" spc="-78">
                <a:solidFill>
                  <a:srgbClr val="232160"/>
                </a:solidFill>
                <a:latin typeface="Arial Bold"/>
                <a:ea typeface="Arial Bold"/>
                <a:cs typeface="Arial Bold"/>
                <a:sym typeface="Arial Bold"/>
              </a:rPr>
              <a:t>It </a:t>
            </a:r>
            <a:r>
              <a:rPr lang="en-US" b="true" sz="1700" spc="-78">
                <a:solidFill>
                  <a:srgbClr val="232160"/>
                </a:solidFill>
                <a:latin typeface="Arial Bold"/>
                <a:ea typeface="Arial Bold"/>
                <a:cs typeface="Arial Bold"/>
                <a:sym typeface="Arial Bold"/>
              </a:rPr>
              <a:t>enables visitors to check the current status of their PCC application by entering their application details, providing real-time updates on the progress of their request.</a:t>
            </a:r>
          </a:p>
        </p:txBody>
      </p:sp>
      <p:sp>
        <p:nvSpPr>
          <p:cNvPr name="TextBox 10" id="10"/>
          <p:cNvSpPr txBox="true"/>
          <p:nvPr/>
        </p:nvSpPr>
        <p:spPr>
          <a:xfrm rot="0">
            <a:off x="622991" y="4256600"/>
            <a:ext cx="4250445" cy="909320"/>
          </a:xfrm>
          <a:prstGeom prst="rect">
            <a:avLst/>
          </a:prstGeom>
        </p:spPr>
        <p:txBody>
          <a:bodyPr anchor="t" rtlCol="false" tIns="0" lIns="0" bIns="0" rIns="0">
            <a:spAutoFit/>
          </a:bodyPr>
          <a:lstStyle/>
          <a:p>
            <a:pPr algn="ctr">
              <a:lnSpc>
                <a:spcPts val="2380"/>
              </a:lnSpc>
              <a:spcBef>
                <a:spcPct val="0"/>
              </a:spcBef>
            </a:pPr>
            <a:r>
              <a:rPr lang="en-US" b="true" sz="1700" spc="-78">
                <a:solidFill>
                  <a:srgbClr val="232160"/>
                </a:solidFill>
                <a:latin typeface="Arial Bold"/>
                <a:ea typeface="Arial Bold"/>
                <a:cs typeface="Arial Bold"/>
                <a:sym typeface="Arial Bold"/>
              </a:rPr>
              <a:t>It </a:t>
            </a:r>
            <a:r>
              <a:rPr lang="en-US" b="true" sz="1700" spc="-78">
                <a:solidFill>
                  <a:srgbClr val="232160"/>
                </a:solidFill>
                <a:latin typeface="Arial Bold"/>
                <a:ea typeface="Arial Bold"/>
                <a:cs typeface="Arial Bold"/>
                <a:sym typeface="Arial Bold"/>
              </a:rPr>
              <a:t>allows administrators to securely log in to the system and update the live status of PCC applications for users.</a:t>
            </a:r>
          </a:p>
        </p:txBody>
      </p:sp>
      <p:sp>
        <p:nvSpPr>
          <p:cNvPr name="TextBox 11" id="11"/>
          <p:cNvSpPr txBox="true"/>
          <p:nvPr/>
        </p:nvSpPr>
        <p:spPr>
          <a:xfrm rot="0">
            <a:off x="721222" y="6066907"/>
            <a:ext cx="4230690" cy="1204595"/>
          </a:xfrm>
          <a:prstGeom prst="rect">
            <a:avLst/>
          </a:prstGeom>
        </p:spPr>
        <p:txBody>
          <a:bodyPr anchor="t" rtlCol="false" tIns="0" lIns="0" bIns="0" rIns="0">
            <a:spAutoFit/>
          </a:bodyPr>
          <a:lstStyle/>
          <a:p>
            <a:pPr algn="ctr">
              <a:lnSpc>
                <a:spcPts val="2380"/>
              </a:lnSpc>
              <a:spcBef>
                <a:spcPct val="0"/>
              </a:spcBef>
            </a:pPr>
            <a:r>
              <a:rPr lang="en-US" b="true" sz="1700" spc="-78">
                <a:solidFill>
                  <a:srgbClr val="232160"/>
                </a:solidFill>
                <a:latin typeface="Arial Bold"/>
                <a:ea typeface="Arial Bold"/>
                <a:cs typeface="Arial Bold"/>
                <a:sym typeface="Arial Bold"/>
              </a:rPr>
              <a:t>It is a chatbot allowing users to speak their issue in their preferred language. It identifies the type of case and guides them through the legal procedures to follow.</a:t>
            </a:r>
          </a:p>
        </p:txBody>
      </p:sp>
      <p:sp>
        <p:nvSpPr>
          <p:cNvPr name="TextBox 12" id="12"/>
          <p:cNvSpPr txBox="true"/>
          <p:nvPr/>
        </p:nvSpPr>
        <p:spPr>
          <a:xfrm rot="0">
            <a:off x="701467" y="7886740"/>
            <a:ext cx="4250445" cy="909320"/>
          </a:xfrm>
          <a:prstGeom prst="rect">
            <a:avLst/>
          </a:prstGeom>
        </p:spPr>
        <p:txBody>
          <a:bodyPr anchor="t" rtlCol="false" tIns="0" lIns="0" bIns="0" rIns="0">
            <a:spAutoFit/>
          </a:bodyPr>
          <a:lstStyle/>
          <a:p>
            <a:pPr algn="ctr">
              <a:lnSpc>
                <a:spcPts val="2380"/>
              </a:lnSpc>
              <a:spcBef>
                <a:spcPct val="0"/>
              </a:spcBef>
            </a:pPr>
            <a:r>
              <a:rPr lang="en-US" b="true" sz="1700" spc="-78">
                <a:solidFill>
                  <a:srgbClr val="232160"/>
                </a:solidFill>
                <a:latin typeface="Arial Bold"/>
                <a:ea typeface="Arial Bold"/>
                <a:cs typeface="Arial Bold"/>
                <a:sym typeface="Arial Bold"/>
              </a:rPr>
              <a:t>It is a chatbot enabling users to ask general legal queries and receive informative responses to their questions.</a:t>
            </a:r>
          </a:p>
        </p:txBody>
      </p:sp>
      <p:sp>
        <p:nvSpPr>
          <p:cNvPr name="AutoShape 13" id="13"/>
          <p:cNvSpPr/>
          <p:nvPr/>
        </p:nvSpPr>
        <p:spPr>
          <a:xfrm flipH="true" flipV="true">
            <a:off x="5735009" y="1010285"/>
            <a:ext cx="2447134" cy="1941112"/>
          </a:xfrm>
          <a:prstGeom prst="line">
            <a:avLst/>
          </a:prstGeom>
          <a:ln cap="flat" w="38100">
            <a:solidFill>
              <a:srgbClr val="000000"/>
            </a:solidFill>
            <a:prstDash val="solid"/>
            <a:headEnd type="none" len="sm" w="sm"/>
            <a:tailEnd type="arrow" len="sm" w="med"/>
          </a:ln>
        </p:spPr>
      </p:sp>
      <p:sp>
        <p:nvSpPr>
          <p:cNvPr name="AutoShape 14" id="14"/>
          <p:cNvSpPr/>
          <p:nvPr/>
        </p:nvSpPr>
        <p:spPr>
          <a:xfrm flipH="true" flipV="true">
            <a:off x="5179515" y="2896792"/>
            <a:ext cx="3002628" cy="569791"/>
          </a:xfrm>
          <a:prstGeom prst="line">
            <a:avLst/>
          </a:prstGeom>
          <a:ln cap="flat" w="38100">
            <a:solidFill>
              <a:srgbClr val="000000"/>
            </a:solidFill>
            <a:prstDash val="solid"/>
            <a:headEnd type="none" len="sm" w="sm"/>
            <a:tailEnd type="arrow" len="sm" w="med"/>
          </a:ln>
        </p:spPr>
      </p:sp>
      <p:sp>
        <p:nvSpPr>
          <p:cNvPr name="AutoShape 15" id="15"/>
          <p:cNvSpPr/>
          <p:nvPr/>
        </p:nvSpPr>
        <p:spPr>
          <a:xfrm flipH="true">
            <a:off x="5179515" y="4113725"/>
            <a:ext cx="3002628" cy="602899"/>
          </a:xfrm>
          <a:prstGeom prst="line">
            <a:avLst/>
          </a:prstGeom>
          <a:ln cap="flat" w="38100">
            <a:solidFill>
              <a:srgbClr val="000000"/>
            </a:solidFill>
            <a:prstDash val="solid"/>
            <a:headEnd type="none" len="sm" w="sm"/>
            <a:tailEnd type="arrow" len="sm" w="med"/>
          </a:ln>
        </p:spPr>
      </p:sp>
      <p:sp>
        <p:nvSpPr>
          <p:cNvPr name="AutoShape 16" id="16"/>
          <p:cNvSpPr/>
          <p:nvPr/>
        </p:nvSpPr>
        <p:spPr>
          <a:xfrm flipH="true">
            <a:off x="5179515" y="4461294"/>
            <a:ext cx="3002628" cy="2294237"/>
          </a:xfrm>
          <a:prstGeom prst="line">
            <a:avLst/>
          </a:prstGeom>
          <a:ln cap="flat" w="38100">
            <a:solidFill>
              <a:srgbClr val="000000"/>
            </a:solidFill>
            <a:prstDash val="solid"/>
            <a:headEnd type="none" len="sm" w="sm"/>
            <a:tailEnd type="arrow" len="sm" w="med"/>
          </a:ln>
        </p:spPr>
      </p:sp>
      <p:sp>
        <p:nvSpPr>
          <p:cNvPr name="AutoShape 17" id="17"/>
          <p:cNvSpPr/>
          <p:nvPr/>
        </p:nvSpPr>
        <p:spPr>
          <a:xfrm flipH="true">
            <a:off x="5179515" y="4856954"/>
            <a:ext cx="3002628" cy="3589916"/>
          </a:xfrm>
          <a:prstGeom prst="line">
            <a:avLst/>
          </a:prstGeom>
          <a:ln cap="flat" w="38100">
            <a:solidFill>
              <a:srgbClr val="000000"/>
            </a:solidFill>
            <a:prstDash val="solid"/>
            <a:headEnd type="none" len="sm" w="sm"/>
            <a:tailEnd type="arrow" len="sm" w="med"/>
          </a:ln>
        </p:spPr>
      </p:sp>
      <p:sp>
        <p:nvSpPr>
          <p:cNvPr name="Freeform 18" id="18"/>
          <p:cNvSpPr/>
          <p:nvPr/>
        </p:nvSpPr>
        <p:spPr>
          <a:xfrm flipH="false" flipV="false" rot="0">
            <a:off x="14997042" y="264007"/>
            <a:ext cx="3290958" cy="354636"/>
          </a:xfrm>
          <a:custGeom>
            <a:avLst/>
            <a:gdLst/>
            <a:ahLst/>
            <a:cxnLst/>
            <a:rect r="r" b="b" t="t" l="l"/>
            <a:pathLst>
              <a:path h="354636" w="3290958">
                <a:moveTo>
                  <a:pt x="0" y="0"/>
                </a:moveTo>
                <a:lnTo>
                  <a:pt x="3290958" y="0"/>
                </a:lnTo>
                <a:lnTo>
                  <a:pt x="3290958" y="354636"/>
                </a:lnTo>
                <a:lnTo>
                  <a:pt x="0" y="354636"/>
                </a:lnTo>
                <a:lnTo>
                  <a:pt x="0" y="0"/>
                </a:lnTo>
                <a:close/>
              </a:path>
            </a:pathLst>
          </a:custGeom>
          <a:blipFill>
            <a:blip r:embed="rId4"/>
            <a:stretch>
              <a:fillRect l="-789" t="-12211" r="-38424" b="-797755"/>
            </a:stretch>
          </a:blipFill>
          <a:ln w="57150" cap="sq">
            <a:solidFill>
              <a:srgbClr val="FF3131"/>
            </a:solidFill>
            <a:prstDash val="solid"/>
            <a:miter/>
          </a:ln>
        </p:spPr>
      </p:sp>
      <p:sp>
        <p:nvSpPr>
          <p:cNvPr name="AutoShape 19" id="19"/>
          <p:cNvSpPr/>
          <p:nvPr/>
        </p:nvSpPr>
        <p:spPr>
          <a:xfrm>
            <a:off x="16642521" y="618643"/>
            <a:ext cx="0" cy="8303945"/>
          </a:xfrm>
          <a:prstGeom prst="line">
            <a:avLst/>
          </a:prstGeom>
          <a:ln cap="flat" w="38100">
            <a:solidFill>
              <a:srgbClr val="FF3131"/>
            </a:solidFill>
            <a:prstDash val="solid"/>
            <a:headEnd type="none" len="sm" w="sm"/>
            <a:tailEnd type="arrow" len="sm" w="med"/>
          </a:ln>
        </p:spPr>
      </p:sp>
      <p:sp>
        <p:nvSpPr>
          <p:cNvPr name="Freeform 20" id="20"/>
          <p:cNvSpPr/>
          <p:nvPr/>
        </p:nvSpPr>
        <p:spPr>
          <a:xfrm flipH="false" flipV="false" rot="0">
            <a:off x="15250669" y="9109809"/>
            <a:ext cx="2185268" cy="608280"/>
          </a:xfrm>
          <a:custGeom>
            <a:avLst/>
            <a:gdLst/>
            <a:ahLst/>
            <a:cxnLst/>
            <a:rect r="r" b="b" t="t" l="l"/>
            <a:pathLst>
              <a:path h="608280" w="2185268">
                <a:moveTo>
                  <a:pt x="0" y="0"/>
                </a:moveTo>
                <a:lnTo>
                  <a:pt x="2185268" y="0"/>
                </a:lnTo>
                <a:lnTo>
                  <a:pt x="2185268" y="608280"/>
                </a:lnTo>
                <a:lnTo>
                  <a:pt x="0" y="608280"/>
                </a:lnTo>
                <a:lnTo>
                  <a:pt x="0" y="0"/>
                </a:lnTo>
                <a:close/>
              </a:path>
            </a:pathLst>
          </a:custGeom>
          <a:blipFill>
            <a:blip r:embed="rId2"/>
            <a:stretch>
              <a:fillRect l="-99438" t="-30778" r="-93808" b="-190538"/>
            </a:stretch>
          </a:blipFill>
          <a:ln w="38100" cap="sq">
            <a:solidFill>
              <a:srgbClr val="000000"/>
            </a:solidFill>
            <a:prstDash val="solid"/>
            <a:miter/>
          </a:ln>
        </p:spPr>
      </p:sp>
      <p:sp>
        <p:nvSpPr>
          <p:cNvPr name="TextBox 21" id="21"/>
          <p:cNvSpPr txBox="true"/>
          <p:nvPr/>
        </p:nvSpPr>
        <p:spPr>
          <a:xfrm rot="0">
            <a:off x="15420627" y="9175215"/>
            <a:ext cx="1805285" cy="377866"/>
          </a:xfrm>
          <a:prstGeom prst="rect">
            <a:avLst/>
          </a:prstGeom>
        </p:spPr>
        <p:txBody>
          <a:bodyPr anchor="t" rtlCol="false" tIns="0" lIns="0" bIns="0" rIns="0">
            <a:spAutoFit/>
          </a:bodyPr>
          <a:lstStyle/>
          <a:p>
            <a:pPr algn="ctr">
              <a:lnSpc>
                <a:spcPts val="2797"/>
              </a:lnSpc>
              <a:spcBef>
                <a:spcPct val="0"/>
              </a:spcBef>
            </a:pPr>
            <a:r>
              <a:rPr lang="en-US" b="true" sz="1998">
                <a:solidFill>
                  <a:srgbClr val="232160"/>
                </a:solidFill>
                <a:latin typeface="Arial Bold"/>
                <a:ea typeface="Arial Bold"/>
                <a:cs typeface="Arial Bold"/>
                <a:sym typeface="Arial Bold"/>
              </a:rPr>
              <a:t>Other Features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TextBox 2" id="2"/>
          <p:cNvSpPr txBox="true"/>
          <p:nvPr/>
        </p:nvSpPr>
        <p:spPr>
          <a:xfrm rot="0">
            <a:off x="195719" y="2893739"/>
            <a:ext cx="12003417" cy="6689766"/>
          </a:xfrm>
          <a:prstGeom prst="rect">
            <a:avLst/>
          </a:prstGeom>
        </p:spPr>
        <p:txBody>
          <a:bodyPr anchor="t" rtlCol="false" tIns="0" lIns="0" bIns="0" rIns="0">
            <a:spAutoFit/>
          </a:bodyPr>
          <a:lstStyle/>
          <a:p>
            <a:pPr algn="l" marL="647349" indent="-323674" lvl="1">
              <a:lnSpc>
                <a:spcPts val="4197"/>
              </a:lnSpc>
              <a:spcBef>
                <a:spcPct val="0"/>
              </a:spcBef>
              <a:buFont typeface="Arial"/>
              <a:buChar char="•"/>
            </a:pPr>
            <a:r>
              <a:rPr lang="en-US" b="true" sz="2998">
                <a:solidFill>
                  <a:srgbClr val="232160"/>
                </a:solidFill>
                <a:latin typeface="Arial Bold"/>
                <a:ea typeface="Arial Bold"/>
                <a:cs typeface="Arial Bold"/>
                <a:sym typeface="Arial Bold"/>
              </a:rPr>
              <a:t>NLP-Based Chatb</a:t>
            </a:r>
            <a:r>
              <a:rPr lang="en-US" b="true" sz="2998">
                <a:solidFill>
                  <a:srgbClr val="232160"/>
                </a:solidFill>
                <a:latin typeface="Arial Bold"/>
                <a:ea typeface="Arial Bold"/>
                <a:cs typeface="Arial Bold"/>
                <a:sym typeface="Arial Bold"/>
              </a:rPr>
              <a:t>ot:</a:t>
            </a:r>
            <a:r>
              <a:rPr lang="en-US" b="true" sz="2998">
                <a:solidFill>
                  <a:srgbClr val="4E2313"/>
                </a:solidFill>
                <a:latin typeface="Arial Bold"/>
                <a:ea typeface="Arial Bold"/>
                <a:cs typeface="Arial Bold"/>
                <a:sym typeface="Arial Bold"/>
              </a:rPr>
              <a:t> </a:t>
            </a:r>
            <a:r>
              <a:rPr lang="en-US" sz="2998">
                <a:solidFill>
                  <a:srgbClr val="000000"/>
                </a:solidFill>
                <a:latin typeface="Arial"/>
                <a:ea typeface="Arial"/>
                <a:cs typeface="Arial"/>
                <a:sym typeface="Arial"/>
              </a:rPr>
              <a:t>Developed using Hugging Face technologies.</a:t>
            </a:r>
          </a:p>
          <a:p>
            <a:pPr algn="l" marL="647349" indent="-323674" lvl="1">
              <a:lnSpc>
                <a:spcPts val="4197"/>
              </a:lnSpc>
              <a:spcBef>
                <a:spcPct val="0"/>
              </a:spcBef>
              <a:buFont typeface="Arial"/>
              <a:buChar char="•"/>
            </a:pPr>
            <a:r>
              <a:rPr lang="en-US" b="true" sz="2998">
                <a:solidFill>
                  <a:srgbClr val="232160"/>
                </a:solidFill>
                <a:latin typeface="Arial Bold"/>
                <a:ea typeface="Arial Bold"/>
                <a:cs typeface="Arial Bold"/>
                <a:sym typeface="Arial Bold"/>
              </a:rPr>
              <a:t>Extensive Dataset:</a:t>
            </a:r>
            <a:r>
              <a:rPr lang="en-US" b="true" sz="2998">
                <a:solidFill>
                  <a:srgbClr val="4E2313"/>
                </a:solidFill>
                <a:latin typeface="Arial Bold"/>
                <a:ea typeface="Arial Bold"/>
                <a:cs typeface="Arial Bold"/>
                <a:sym typeface="Arial Bold"/>
              </a:rPr>
              <a:t> </a:t>
            </a:r>
            <a:r>
              <a:rPr lang="en-US" sz="2998">
                <a:solidFill>
                  <a:srgbClr val="000000"/>
                </a:solidFill>
                <a:latin typeface="Arial"/>
                <a:ea typeface="Arial"/>
                <a:cs typeface="Arial"/>
                <a:sym typeface="Arial"/>
              </a:rPr>
              <a:t>Compiled a large dataset covering various case types and their legal procedures.</a:t>
            </a:r>
          </a:p>
          <a:p>
            <a:pPr algn="l" marL="647349" indent="-323674" lvl="1">
              <a:lnSpc>
                <a:spcPts val="4197"/>
              </a:lnSpc>
              <a:spcBef>
                <a:spcPct val="0"/>
              </a:spcBef>
              <a:buFont typeface="Arial"/>
              <a:buChar char="•"/>
            </a:pPr>
            <a:r>
              <a:rPr lang="en-US" b="true" sz="2998">
                <a:solidFill>
                  <a:srgbClr val="232160"/>
                </a:solidFill>
                <a:latin typeface="Arial Bold"/>
                <a:ea typeface="Arial Bold"/>
                <a:cs typeface="Arial Bold"/>
                <a:sym typeface="Arial Bold"/>
              </a:rPr>
              <a:t>User-Friendly:</a:t>
            </a:r>
            <a:r>
              <a:rPr lang="en-US" b="true" sz="2998">
                <a:solidFill>
                  <a:srgbClr val="4E2313"/>
                </a:solidFill>
                <a:latin typeface="Arial Bold"/>
                <a:ea typeface="Arial Bold"/>
                <a:cs typeface="Arial Bold"/>
                <a:sym typeface="Arial Bold"/>
              </a:rPr>
              <a:t> </a:t>
            </a:r>
            <a:r>
              <a:rPr lang="en-US" sz="2998">
                <a:solidFill>
                  <a:srgbClr val="000000"/>
                </a:solidFill>
                <a:latin typeface="Arial"/>
                <a:ea typeface="Arial"/>
                <a:cs typeface="Arial"/>
                <a:sym typeface="Arial"/>
              </a:rPr>
              <a:t>Simplifies the process for visitors, making it easier to understand legal matters.</a:t>
            </a:r>
          </a:p>
          <a:p>
            <a:pPr algn="l" marL="647349" indent="-323674" lvl="1">
              <a:lnSpc>
                <a:spcPts val="4197"/>
              </a:lnSpc>
              <a:spcBef>
                <a:spcPct val="0"/>
              </a:spcBef>
              <a:buFont typeface="Arial"/>
              <a:buChar char="•"/>
            </a:pPr>
            <a:r>
              <a:rPr lang="en-US" b="true" sz="2998">
                <a:solidFill>
                  <a:srgbClr val="232160"/>
                </a:solidFill>
                <a:latin typeface="Arial Bold"/>
                <a:ea typeface="Arial Bold"/>
                <a:cs typeface="Arial Bold"/>
                <a:sym typeface="Arial Bold"/>
              </a:rPr>
              <a:t>Efficiency:</a:t>
            </a:r>
            <a:r>
              <a:rPr lang="en-US" b="true" sz="2998">
                <a:solidFill>
                  <a:srgbClr val="4E2313"/>
                </a:solidFill>
                <a:latin typeface="Arial Bold"/>
                <a:ea typeface="Arial Bold"/>
                <a:cs typeface="Arial Bold"/>
                <a:sym typeface="Arial Bold"/>
              </a:rPr>
              <a:t> </a:t>
            </a:r>
            <a:r>
              <a:rPr lang="en-US" sz="2998">
                <a:solidFill>
                  <a:srgbClr val="000000"/>
                </a:solidFill>
                <a:latin typeface="Arial"/>
                <a:ea typeface="Arial"/>
                <a:cs typeface="Arial"/>
                <a:sym typeface="Arial"/>
              </a:rPr>
              <a:t>Accelerates visitor interactions, leading to quicker resolutions of queries.</a:t>
            </a:r>
          </a:p>
          <a:p>
            <a:pPr algn="l" marL="647349" indent="-323674" lvl="1">
              <a:lnSpc>
                <a:spcPts val="4197"/>
              </a:lnSpc>
              <a:spcBef>
                <a:spcPct val="0"/>
              </a:spcBef>
              <a:buFont typeface="Arial"/>
              <a:buChar char="•"/>
            </a:pPr>
            <a:r>
              <a:rPr lang="en-US" b="true" sz="2998">
                <a:solidFill>
                  <a:srgbClr val="232160"/>
                </a:solidFill>
                <a:latin typeface="Arial Bold"/>
                <a:ea typeface="Arial Bold"/>
                <a:cs typeface="Arial Bold"/>
                <a:sym typeface="Arial Bold"/>
              </a:rPr>
              <a:t>Support for Police Officers:</a:t>
            </a:r>
            <a:r>
              <a:rPr lang="en-US" sz="2998">
                <a:solidFill>
                  <a:srgbClr val="000000"/>
                </a:solidFill>
                <a:latin typeface="Arial"/>
                <a:ea typeface="Arial"/>
                <a:cs typeface="Arial"/>
                <a:sym typeface="Arial"/>
              </a:rPr>
              <a:t> Eases their workload by automating responses to common legal inquiries.</a:t>
            </a:r>
          </a:p>
          <a:p>
            <a:pPr algn="l" marL="647349" indent="-323674" lvl="1">
              <a:lnSpc>
                <a:spcPts val="4197"/>
              </a:lnSpc>
              <a:spcBef>
                <a:spcPct val="0"/>
              </a:spcBef>
              <a:buFont typeface="Arial"/>
              <a:buChar char="•"/>
            </a:pPr>
            <a:r>
              <a:rPr lang="en-US" b="true" sz="2998">
                <a:solidFill>
                  <a:srgbClr val="232160"/>
                </a:solidFill>
                <a:latin typeface="Arial Bold"/>
                <a:ea typeface="Arial Bold"/>
                <a:cs typeface="Arial Bold"/>
                <a:sym typeface="Arial Bold"/>
              </a:rPr>
              <a:t>Enhanced Productivity:</a:t>
            </a:r>
            <a:r>
              <a:rPr lang="en-US" b="true" sz="2998">
                <a:solidFill>
                  <a:srgbClr val="4E2313"/>
                </a:solidFill>
                <a:latin typeface="Arial Bold"/>
                <a:ea typeface="Arial Bold"/>
                <a:cs typeface="Arial Bold"/>
                <a:sym typeface="Arial Bold"/>
              </a:rPr>
              <a:t> </a:t>
            </a:r>
            <a:r>
              <a:rPr lang="en-US" sz="2998">
                <a:solidFill>
                  <a:srgbClr val="000000"/>
                </a:solidFill>
                <a:latin typeface="Arial"/>
                <a:ea typeface="Arial"/>
                <a:cs typeface="Arial"/>
                <a:sym typeface="Arial"/>
              </a:rPr>
              <a:t>Allows police officers to focus on more complex cases, improving overall efficiency.</a:t>
            </a:r>
          </a:p>
          <a:p>
            <a:pPr algn="ctr">
              <a:lnSpc>
                <a:spcPts val="2797"/>
              </a:lnSpc>
              <a:spcBef>
                <a:spcPct val="0"/>
              </a:spcBef>
            </a:pPr>
          </a:p>
        </p:txBody>
      </p:sp>
      <p:sp>
        <p:nvSpPr>
          <p:cNvPr name="Freeform 3" id="3"/>
          <p:cNvSpPr/>
          <p:nvPr/>
        </p:nvSpPr>
        <p:spPr>
          <a:xfrm flipH="false" flipV="false" rot="0">
            <a:off x="12199136" y="3008039"/>
            <a:ext cx="5923940" cy="6356958"/>
          </a:xfrm>
          <a:custGeom>
            <a:avLst/>
            <a:gdLst/>
            <a:ahLst/>
            <a:cxnLst/>
            <a:rect r="r" b="b" t="t" l="l"/>
            <a:pathLst>
              <a:path h="6356958" w="5923940">
                <a:moveTo>
                  <a:pt x="0" y="0"/>
                </a:moveTo>
                <a:lnTo>
                  <a:pt x="5923940" y="0"/>
                </a:lnTo>
                <a:lnTo>
                  <a:pt x="5923940" y="6356958"/>
                </a:lnTo>
                <a:lnTo>
                  <a:pt x="0" y="6356958"/>
                </a:lnTo>
                <a:lnTo>
                  <a:pt x="0" y="0"/>
                </a:lnTo>
                <a:close/>
              </a:path>
            </a:pathLst>
          </a:custGeom>
          <a:blipFill>
            <a:blip r:embed="rId2"/>
            <a:stretch>
              <a:fillRect l="-4525" t="0" r="-2784" b="0"/>
            </a:stretch>
          </a:blipFill>
        </p:spPr>
      </p:sp>
      <p:sp>
        <p:nvSpPr>
          <p:cNvPr name="TextBox 4" id="4"/>
          <p:cNvSpPr txBox="true"/>
          <p:nvPr/>
        </p:nvSpPr>
        <p:spPr>
          <a:xfrm rot="0">
            <a:off x="511336" y="786620"/>
            <a:ext cx="17265328" cy="1220616"/>
          </a:xfrm>
          <a:prstGeom prst="rect">
            <a:avLst/>
          </a:prstGeom>
        </p:spPr>
        <p:txBody>
          <a:bodyPr anchor="t" rtlCol="false" tIns="0" lIns="0" bIns="0" rIns="0">
            <a:spAutoFit/>
          </a:bodyPr>
          <a:lstStyle/>
          <a:p>
            <a:pPr algn="l" marL="0" indent="0" lvl="1">
              <a:lnSpc>
                <a:spcPts val="7683"/>
              </a:lnSpc>
            </a:pPr>
            <a:r>
              <a:rPr lang="en-US" b="true" sz="8537" spc="-392">
                <a:solidFill>
                  <a:srgbClr val="4E2313"/>
                </a:solidFill>
                <a:latin typeface="Arial Bold"/>
                <a:ea typeface="Arial Bold"/>
                <a:cs typeface="Arial Bold"/>
                <a:sym typeface="Arial Bold"/>
              </a:rPr>
              <a:t>COPBOT</a:t>
            </a:r>
          </a:p>
        </p:txBody>
      </p:sp>
      <p:sp>
        <p:nvSpPr>
          <p:cNvPr name="TextBox 5" id="5"/>
          <p:cNvSpPr txBox="true"/>
          <p:nvPr/>
        </p:nvSpPr>
        <p:spPr>
          <a:xfrm rot="0">
            <a:off x="340027" y="1864361"/>
            <a:ext cx="12508369" cy="705884"/>
          </a:xfrm>
          <a:prstGeom prst="rect">
            <a:avLst/>
          </a:prstGeom>
        </p:spPr>
        <p:txBody>
          <a:bodyPr anchor="t" rtlCol="false" tIns="0" lIns="0" bIns="0" rIns="0">
            <a:spAutoFit/>
          </a:bodyPr>
          <a:lstStyle/>
          <a:p>
            <a:pPr algn="ctr">
              <a:lnSpc>
                <a:spcPts val="5192"/>
              </a:lnSpc>
              <a:spcBef>
                <a:spcPct val="0"/>
              </a:spcBef>
            </a:pPr>
            <a:r>
              <a:rPr lang="en-US" b="true" sz="3709">
                <a:solidFill>
                  <a:srgbClr val="4E2313"/>
                </a:solidFill>
                <a:latin typeface="Arial Bold"/>
                <a:ea typeface="Arial Bold"/>
                <a:cs typeface="Arial Bold"/>
                <a:sym typeface="Arial Bold"/>
              </a:rPr>
              <a:t>Empowering Justice Through Intelligent Conversation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5801507" y="0"/>
            <a:ext cx="12248252" cy="9806282"/>
          </a:xfrm>
          <a:custGeom>
            <a:avLst/>
            <a:gdLst/>
            <a:ahLst/>
            <a:cxnLst/>
            <a:rect r="r" b="b" t="t" l="l"/>
            <a:pathLst>
              <a:path h="9806282" w="12248252">
                <a:moveTo>
                  <a:pt x="0" y="0"/>
                </a:moveTo>
                <a:lnTo>
                  <a:pt x="12248252" y="0"/>
                </a:lnTo>
                <a:lnTo>
                  <a:pt x="12248252" y="9806282"/>
                </a:lnTo>
                <a:lnTo>
                  <a:pt x="0" y="9806282"/>
                </a:lnTo>
                <a:lnTo>
                  <a:pt x="0" y="0"/>
                </a:lnTo>
                <a:close/>
              </a:path>
            </a:pathLst>
          </a:custGeom>
          <a:blipFill>
            <a:blip r:embed="rId2"/>
            <a:stretch>
              <a:fillRect l="-644" t="-1461" r="0" b="-1461"/>
            </a:stretch>
          </a:blipFill>
          <a:ln w="76200" cap="sq">
            <a:solidFill>
              <a:srgbClr val="000000"/>
            </a:solidFill>
            <a:prstDash val="solid"/>
            <a:miter/>
          </a:ln>
        </p:spPr>
      </p:sp>
      <p:sp>
        <p:nvSpPr>
          <p:cNvPr name="Freeform 3" id="3"/>
          <p:cNvSpPr/>
          <p:nvPr/>
        </p:nvSpPr>
        <p:spPr>
          <a:xfrm flipH="false" flipV="false" rot="0">
            <a:off x="9379462" y="34688"/>
            <a:ext cx="4685895" cy="1486457"/>
          </a:xfrm>
          <a:custGeom>
            <a:avLst/>
            <a:gdLst/>
            <a:ahLst/>
            <a:cxnLst/>
            <a:rect r="r" b="b" t="t" l="l"/>
            <a:pathLst>
              <a:path h="1486457" w="4685895">
                <a:moveTo>
                  <a:pt x="0" y="0"/>
                </a:moveTo>
                <a:lnTo>
                  <a:pt x="4685894" y="0"/>
                </a:lnTo>
                <a:lnTo>
                  <a:pt x="4685894" y="1486457"/>
                </a:lnTo>
                <a:lnTo>
                  <a:pt x="0" y="1486457"/>
                </a:lnTo>
                <a:lnTo>
                  <a:pt x="0" y="0"/>
                </a:lnTo>
                <a:close/>
              </a:path>
            </a:pathLst>
          </a:custGeom>
          <a:blipFill>
            <a:blip r:embed="rId3"/>
            <a:stretch>
              <a:fillRect l="0" t="0" r="-36755" b="-31487"/>
            </a:stretch>
          </a:blipFill>
          <a:ln w="38100" cap="sq">
            <a:solidFill>
              <a:srgbClr val="000000"/>
            </a:solidFill>
            <a:prstDash val="solid"/>
            <a:miter/>
          </a:ln>
        </p:spPr>
      </p:sp>
      <p:sp>
        <p:nvSpPr>
          <p:cNvPr name="Freeform 4" id="4"/>
          <p:cNvSpPr/>
          <p:nvPr/>
        </p:nvSpPr>
        <p:spPr>
          <a:xfrm flipH="false" flipV="false" rot="0">
            <a:off x="8248912" y="2730820"/>
            <a:ext cx="7502419" cy="718026"/>
          </a:xfrm>
          <a:custGeom>
            <a:avLst/>
            <a:gdLst/>
            <a:ahLst/>
            <a:cxnLst/>
            <a:rect r="r" b="b" t="t" l="l"/>
            <a:pathLst>
              <a:path h="718026" w="7502419">
                <a:moveTo>
                  <a:pt x="0" y="0"/>
                </a:moveTo>
                <a:lnTo>
                  <a:pt x="7502419" y="0"/>
                </a:lnTo>
                <a:lnTo>
                  <a:pt x="7502419" y="718027"/>
                </a:lnTo>
                <a:lnTo>
                  <a:pt x="0" y="718027"/>
                </a:lnTo>
                <a:lnTo>
                  <a:pt x="0" y="0"/>
                </a:lnTo>
                <a:close/>
              </a:path>
            </a:pathLst>
          </a:custGeom>
          <a:blipFill>
            <a:blip r:embed="rId4"/>
            <a:stretch>
              <a:fillRect l="-789" t="-13749" r="-38424" b="-910832"/>
            </a:stretch>
          </a:blipFill>
          <a:ln w="28575" cap="sq">
            <a:solidFill>
              <a:srgbClr val="FF3131"/>
            </a:solidFill>
            <a:prstDash val="solid"/>
            <a:miter/>
          </a:ln>
        </p:spPr>
      </p:sp>
      <p:grpSp>
        <p:nvGrpSpPr>
          <p:cNvPr name="Group 5" id="5"/>
          <p:cNvGrpSpPr/>
          <p:nvPr/>
        </p:nvGrpSpPr>
        <p:grpSpPr>
          <a:xfrm rot="0">
            <a:off x="8575892" y="3656724"/>
            <a:ext cx="148977" cy="236596"/>
            <a:chOff x="0" y="0"/>
            <a:chExt cx="39237" cy="62313"/>
          </a:xfrm>
        </p:grpSpPr>
        <p:sp>
          <p:nvSpPr>
            <p:cNvPr name="Freeform 6" id="6"/>
            <p:cNvSpPr/>
            <p:nvPr/>
          </p:nvSpPr>
          <p:spPr>
            <a:xfrm flipH="false" flipV="false" rot="0">
              <a:off x="0" y="0"/>
              <a:ext cx="39237" cy="62313"/>
            </a:xfrm>
            <a:custGeom>
              <a:avLst/>
              <a:gdLst/>
              <a:ahLst/>
              <a:cxnLst/>
              <a:rect r="r" b="b" t="t" l="l"/>
              <a:pathLst>
                <a:path h="62313" w="39237">
                  <a:moveTo>
                    <a:pt x="0" y="0"/>
                  </a:moveTo>
                  <a:lnTo>
                    <a:pt x="39237" y="0"/>
                  </a:lnTo>
                  <a:lnTo>
                    <a:pt x="39237" y="62313"/>
                  </a:lnTo>
                  <a:lnTo>
                    <a:pt x="0" y="62313"/>
                  </a:lnTo>
                  <a:close/>
                </a:path>
              </a:pathLst>
            </a:custGeom>
            <a:solidFill>
              <a:srgbClr val="FF3131"/>
            </a:solidFill>
          </p:spPr>
        </p:sp>
        <p:sp>
          <p:nvSpPr>
            <p:cNvPr name="TextBox 7" id="7"/>
            <p:cNvSpPr txBox="true"/>
            <p:nvPr/>
          </p:nvSpPr>
          <p:spPr>
            <a:xfrm>
              <a:off x="0" y="-76200"/>
              <a:ext cx="39237" cy="138513"/>
            </a:xfrm>
            <a:prstGeom prst="rect">
              <a:avLst/>
            </a:prstGeom>
          </p:spPr>
          <p:txBody>
            <a:bodyPr anchor="ctr" rtlCol="false" tIns="50800" lIns="50800" bIns="50800" rIns="50800"/>
            <a:lstStyle/>
            <a:p>
              <a:pPr algn="ctr">
                <a:lnSpc>
                  <a:spcPts val="2797"/>
                </a:lnSpc>
              </a:pPr>
            </a:p>
          </p:txBody>
        </p:sp>
      </p:grpSp>
      <p:sp>
        <p:nvSpPr>
          <p:cNvPr name="TextBox 8" id="8"/>
          <p:cNvSpPr txBox="true"/>
          <p:nvPr/>
        </p:nvSpPr>
        <p:spPr>
          <a:xfrm rot="0">
            <a:off x="9405161" y="90529"/>
            <a:ext cx="4485519" cy="1250950"/>
          </a:xfrm>
          <a:prstGeom prst="rect">
            <a:avLst/>
          </a:prstGeom>
        </p:spPr>
        <p:txBody>
          <a:bodyPr anchor="t" rtlCol="false" tIns="0" lIns="0" bIns="0" rIns="0">
            <a:spAutoFit/>
          </a:bodyPr>
          <a:lstStyle/>
          <a:p>
            <a:pPr algn="ctr">
              <a:lnSpc>
                <a:spcPts val="2449"/>
              </a:lnSpc>
              <a:spcBef>
                <a:spcPct val="0"/>
              </a:spcBef>
            </a:pPr>
            <a:r>
              <a:rPr lang="en-US" b="true" sz="1749" spc="-80">
                <a:solidFill>
                  <a:srgbClr val="232160"/>
                </a:solidFill>
                <a:latin typeface="Arial Bold"/>
                <a:ea typeface="Arial Bold"/>
                <a:cs typeface="Arial Bold"/>
                <a:sym typeface="Arial Bold"/>
              </a:rPr>
              <a:t>This text box displays the user's spoken input after clicking the "Start Listening" button, providing a clear, written record of their issue for easy reference and understanding.</a:t>
            </a:r>
          </a:p>
        </p:txBody>
      </p:sp>
      <p:sp>
        <p:nvSpPr>
          <p:cNvPr name="TextBox 9" id="9"/>
          <p:cNvSpPr txBox="true"/>
          <p:nvPr/>
        </p:nvSpPr>
        <p:spPr>
          <a:xfrm rot="0">
            <a:off x="8601788" y="3598046"/>
            <a:ext cx="97185" cy="295275"/>
          </a:xfrm>
          <a:prstGeom prst="rect">
            <a:avLst/>
          </a:prstGeom>
        </p:spPr>
        <p:txBody>
          <a:bodyPr anchor="t" rtlCol="false" tIns="0" lIns="0" bIns="0" rIns="0">
            <a:spAutoFit/>
          </a:bodyPr>
          <a:lstStyle/>
          <a:p>
            <a:pPr algn="ctr">
              <a:lnSpc>
                <a:spcPts val="2100"/>
              </a:lnSpc>
              <a:spcBef>
                <a:spcPct val="0"/>
              </a:spcBef>
            </a:pPr>
            <a:r>
              <a:rPr lang="en-US" b="true" sz="1500" spc="-69">
                <a:solidFill>
                  <a:srgbClr val="FEFEFE"/>
                </a:solidFill>
                <a:latin typeface="Arial Bold"/>
                <a:ea typeface="Arial Bold"/>
                <a:cs typeface="Arial Bold"/>
                <a:sym typeface="Arial Bold"/>
              </a:rPr>
              <a:t>1</a:t>
            </a:r>
          </a:p>
        </p:txBody>
      </p:sp>
      <p:grpSp>
        <p:nvGrpSpPr>
          <p:cNvPr name="Group 10" id="10"/>
          <p:cNvGrpSpPr/>
          <p:nvPr/>
        </p:nvGrpSpPr>
        <p:grpSpPr>
          <a:xfrm rot="0">
            <a:off x="13990868" y="3564648"/>
            <a:ext cx="148977" cy="236596"/>
            <a:chOff x="0" y="0"/>
            <a:chExt cx="39237" cy="62313"/>
          </a:xfrm>
        </p:grpSpPr>
        <p:sp>
          <p:nvSpPr>
            <p:cNvPr name="Freeform 11" id="11"/>
            <p:cNvSpPr/>
            <p:nvPr/>
          </p:nvSpPr>
          <p:spPr>
            <a:xfrm flipH="false" flipV="false" rot="0">
              <a:off x="0" y="0"/>
              <a:ext cx="39237" cy="62313"/>
            </a:xfrm>
            <a:custGeom>
              <a:avLst/>
              <a:gdLst/>
              <a:ahLst/>
              <a:cxnLst/>
              <a:rect r="r" b="b" t="t" l="l"/>
              <a:pathLst>
                <a:path h="62313" w="39237">
                  <a:moveTo>
                    <a:pt x="0" y="0"/>
                  </a:moveTo>
                  <a:lnTo>
                    <a:pt x="39237" y="0"/>
                  </a:lnTo>
                  <a:lnTo>
                    <a:pt x="39237" y="62313"/>
                  </a:lnTo>
                  <a:lnTo>
                    <a:pt x="0" y="62313"/>
                  </a:lnTo>
                  <a:close/>
                </a:path>
              </a:pathLst>
            </a:custGeom>
            <a:solidFill>
              <a:srgbClr val="FF3131"/>
            </a:solidFill>
          </p:spPr>
        </p:sp>
        <p:sp>
          <p:nvSpPr>
            <p:cNvPr name="TextBox 12" id="12"/>
            <p:cNvSpPr txBox="true"/>
            <p:nvPr/>
          </p:nvSpPr>
          <p:spPr>
            <a:xfrm>
              <a:off x="0" y="-76200"/>
              <a:ext cx="39237" cy="138513"/>
            </a:xfrm>
            <a:prstGeom prst="rect">
              <a:avLst/>
            </a:prstGeom>
          </p:spPr>
          <p:txBody>
            <a:bodyPr anchor="ctr" rtlCol="false" tIns="50800" lIns="50800" bIns="50800" rIns="50800"/>
            <a:lstStyle/>
            <a:p>
              <a:pPr algn="ctr">
                <a:lnSpc>
                  <a:spcPts val="2797"/>
                </a:lnSpc>
              </a:pPr>
            </a:p>
          </p:txBody>
        </p:sp>
      </p:grpSp>
      <p:grpSp>
        <p:nvGrpSpPr>
          <p:cNvPr name="Group 13" id="13"/>
          <p:cNvGrpSpPr/>
          <p:nvPr/>
        </p:nvGrpSpPr>
        <p:grpSpPr>
          <a:xfrm rot="0">
            <a:off x="12603641" y="3542424"/>
            <a:ext cx="148977" cy="236596"/>
            <a:chOff x="0" y="0"/>
            <a:chExt cx="39237" cy="62313"/>
          </a:xfrm>
        </p:grpSpPr>
        <p:sp>
          <p:nvSpPr>
            <p:cNvPr name="Freeform 14" id="14"/>
            <p:cNvSpPr/>
            <p:nvPr/>
          </p:nvSpPr>
          <p:spPr>
            <a:xfrm flipH="false" flipV="false" rot="0">
              <a:off x="0" y="0"/>
              <a:ext cx="39237" cy="62313"/>
            </a:xfrm>
            <a:custGeom>
              <a:avLst/>
              <a:gdLst/>
              <a:ahLst/>
              <a:cxnLst/>
              <a:rect r="r" b="b" t="t" l="l"/>
              <a:pathLst>
                <a:path h="62313" w="39237">
                  <a:moveTo>
                    <a:pt x="0" y="0"/>
                  </a:moveTo>
                  <a:lnTo>
                    <a:pt x="39237" y="0"/>
                  </a:lnTo>
                  <a:lnTo>
                    <a:pt x="39237" y="62313"/>
                  </a:lnTo>
                  <a:lnTo>
                    <a:pt x="0" y="62313"/>
                  </a:lnTo>
                  <a:close/>
                </a:path>
              </a:pathLst>
            </a:custGeom>
            <a:solidFill>
              <a:srgbClr val="FF3131"/>
            </a:solidFill>
          </p:spPr>
        </p:sp>
        <p:sp>
          <p:nvSpPr>
            <p:cNvPr name="TextBox 15" id="15"/>
            <p:cNvSpPr txBox="true"/>
            <p:nvPr/>
          </p:nvSpPr>
          <p:spPr>
            <a:xfrm>
              <a:off x="0" y="-76200"/>
              <a:ext cx="39237" cy="138513"/>
            </a:xfrm>
            <a:prstGeom prst="rect">
              <a:avLst/>
            </a:prstGeom>
          </p:spPr>
          <p:txBody>
            <a:bodyPr anchor="ctr" rtlCol="false" tIns="50800" lIns="50800" bIns="50800" rIns="50800"/>
            <a:lstStyle/>
            <a:p>
              <a:pPr algn="ctr">
                <a:lnSpc>
                  <a:spcPts val="2797"/>
                </a:lnSpc>
              </a:pPr>
            </a:p>
          </p:txBody>
        </p:sp>
      </p:grpSp>
      <p:grpSp>
        <p:nvGrpSpPr>
          <p:cNvPr name="Group 16" id="16"/>
          <p:cNvGrpSpPr/>
          <p:nvPr/>
        </p:nvGrpSpPr>
        <p:grpSpPr>
          <a:xfrm rot="0">
            <a:off x="9961097" y="3656724"/>
            <a:ext cx="148977" cy="236596"/>
            <a:chOff x="0" y="0"/>
            <a:chExt cx="39237" cy="62313"/>
          </a:xfrm>
        </p:grpSpPr>
        <p:sp>
          <p:nvSpPr>
            <p:cNvPr name="Freeform 17" id="17"/>
            <p:cNvSpPr/>
            <p:nvPr/>
          </p:nvSpPr>
          <p:spPr>
            <a:xfrm flipH="false" flipV="false" rot="0">
              <a:off x="0" y="0"/>
              <a:ext cx="39237" cy="62313"/>
            </a:xfrm>
            <a:custGeom>
              <a:avLst/>
              <a:gdLst/>
              <a:ahLst/>
              <a:cxnLst/>
              <a:rect r="r" b="b" t="t" l="l"/>
              <a:pathLst>
                <a:path h="62313" w="39237">
                  <a:moveTo>
                    <a:pt x="0" y="0"/>
                  </a:moveTo>
                  <a:lnTo>
                    <a:pt x="39237" y="0"/>
                  </a:lnTo>
                  <a:lnTo>
                    <a:pt x="39237" y="62313"/>
                  </a:lnTo>
                  <a:lnTo>
                    <a:pt x="0" y="62313"/>
                  </a:lnTo>
                  <a:close/>
                </a:path>
              </a:pathLst>
            </a:custGeom>
            <a:solidFill>
              <a:srgbClr val="FF3131"/>
            </a:solidFill>
          </p:spPr>
        </p:sp>
        <p:sp>
          <p:nvSpPr>
            <p:cNvPr name="TextBox 18" id="18"/>
            <p:cNvSpPr txBox="true"/>
            <p:nvPr/>
          </p:nvSpPr>
          <p:spPr>
            <a:xfrm>
              <a:off x="0" y="-76200"/>
              <a:ext cx="39237" cy="138513"/>
            </a:xfrm>
            <a:prstGeom prst="rect">
              <a:avLst/>
            </a:prstGeom>
          </p:spPr>
          <p:txBody>
            <a:bodyPr anchor="ctr" rtlCol="false" tIns="50800" lIns="50800" bIns="50800" rIns="50800"/>
            <a:lstStyle/>
            <a:p>
              <a:pPr algn="ctr">
                <a:lnSpc>
                  <a:spcPts val="2797"/>
                </a:lnSpc>
              </a:pPr>
            </a:p>
          </p:txBody>
        </p:sp>
      </p:grpSp>
      <p:sp>
        <p:nvSpPr>
          <p:cNvPr name="TextBox 19" id="19"/>
          <p:cNvSpPr txBox="true"/>
          <p:nvPr/>
        </p:nvSpPr>
        <p:spPr>
          <a:xfrm rot="0">
            <a:off x="9982677" y="3617055"/>
            <a:ext cx="105817" cy="276265"/>
          </a:xfrm>
          <a:prstGeom prst="rect">
            <a:avLst/>
          </a:prstGeom>
        </p:spPr>
        <p:txBody>
          <a:bodyPr anchor="t" rtlCol="false" tIns="0" lIns="0" bIns="0" rIns="0">
            <a:spAutoFit/>
          </a:bodyPr>
          <a:lstStyle/>
          <a:p>
            <a:pPr algn="ctr">
              <a:lnSpc>
                <a:spcPts val="2097"/>
              </a:lnSpc>
              <a:spcBef>
                <a:spcPct val="0"/>
              </a:spcBef>
            </a:pPr>
            <a:r>
              <a:rPr lang="en-US" b="true" sz="1498">
                <a:solidFill>
                  <a:srgbClr val="FEFEFE"/>
                </a:solidFill>
                <a:latin typeface="Arial Bold"/>
                <a:ea typeface="Arial Bold"/>
                <a:cs typeface="Arial Bold"/>
                <a:sym typeface="Arial Bold"/>
              </a:rPr>
              <a:t>2</a:t>
            </a:r>
          </a:p>
        </p:txBody>
      </p:sp>
      <p:sp>
        <p:nvSpPr>
          <p:cNvPr name="TextBox 20" id="20"/>
          <p:cNvSpPr txBox="true"/>
          <p:nvPr/>
        </p:nvSpPr>
        <p:spPr>
          <a:xfrm rot="0">
            <a:off x="12625221" y="3507498"/>
            <a:ext cx="105817" cy="276265"/>
          </a:xfrm>
          <a:prstGeom prst="rect">
            <a:avLst/>
          </a:prstGeom>
        </p:spPr>
        <p:txBody>
          <a:bodyPr anchor="t" rtlCol="false" tIns="0" lIns="0" bIns="0" rIns="0">
            <a:spAutoFit/>
          </a:bodyPr>
          <a:lstStyle/>
          <a:p>
            <a:pPr algn="ctr">
              <a:lnSpc>
                <a:spcPts val="2097"/>
              </a:lnSpc>
              <a:spcBef>
                <a:spcPct val="0"/>
              </a:spcBef>
            </a:pPr>
            <a:r>
              <a:rPr lang="en-US" b="true" sz="1498">
                <a:solidFill>
                  <a:srgbClr val="FEFEFE"/>
                </a:solidFill>
                <a:latin typeface="Arial Bold"/>
                <a:ea typeface="Arial Bold"/>
                <a:cs typeface="Arial Bold"/>
                <a:sym typeface="Arial Bold"/>
              </a:rPr>
              <a:t>3</a:t>
            </a:r>
          </a:p>
        </p:txBody>
      </p:sp>
      <p:sp>
        <p:nvSpPr>
          <p:cNvPr name="TextBox 21" id="21"/>
          <p:cNvSpPr txBox="true"/>
          <p:nvPr/>
        </p:nvSpPr>
        <p:spPr>
          <a:xfrm rot="0">
            <a:off x="14009918" y="3524979"/>
            <a:ext cx="105817" cy="276265"/>
          </a:xfrm>
          <a:prstGeom prst="rect">
            <a:avLst/>
          </a:prstGeom>
        </p:spPr>
        <p:txBody>
          <a:bodyPr anchor="t" rtlCol="false" tIns="0" lIns="0" bIns="0" rIns="0">
            <a:spAutoFit/>
          </a:bodyPr>
          <a:lstStyle/>
          <a:p>
            <a:pPr algn="ctr">
              <a:lnSpc>
                <a:spcPts val="2097"/>
              </a:lnSpc>
              <a:spcBef>
                <a:spcPct val="0"/>
              </a:spcBef>
            </a:pPr>
            <a:r>
              <a:rPr lang="en-US" b="true" sz="1498">
                <a:solidFill>
                  <a:srgbClr val="FEFEFE"/>
                </a:solidFill>
                <a:latin typeface="Arial Bold"/>
                <a:ea typeface="Arial Bold"/>
                <a:cs typeface="Arial Bold"/>
                <a:sym typeface="Arial Bold"/>
              </a:rPr>
              <a:t>4</a:t>
            </a:r>
          </a:p>
        </p:txBody>
      </p:sp>
      <p:sp>
        <p:nvSpPr>
          <p:cNvPr name="Freeform 22" id="22"/>
          <p:cNvSpPr/>
          <p:nvPr/>
        </p:nvSpPr>
        <p:spPr>
          <a:xfrm flipH="false" flipV="false" rot="0">
            <a:off x="8445292" y="3534308"/>
            <a:ext cx="6886888" cy="525918"/>
          </a:xfrm>
          <a:custGeom>
            <a:avLst/>
            <a:gdLst/>
            <a:ahLst/>
            <a:cxnLst/>
            <a:rect r="r" b="b" t="t" l="l"/>
            <a:pathLst>
              <a:path h="525918" w="6886888">
                <a:moveTo>
                  <a:pt x="0" y="0"/>
                </a:moveTo>
                <a:lnTo>
                  <a:pt x="6886888" y="0"/>
                </a:lnTo>
                <a:lnTo>
                  <a:pt x="6886888" y="525918"/>
                </a:lnTo>
                <a:lnTo>
                  <a:pt x="0" y="525918"/>
                </a:lnTo>
                <a:lnTo>
                  <a:pt x="0" y="0"/>
                </a:lnTo>
                <a:close/>
              </a:path>
            </a:pathLst>
          </a:custGeom>
          <a:blipFill>
            <a:blip r:embed="rId4"/>
            <a:stretch>
              <a:fillRect l="-2300" t="-18911" r="-50484" b="-1290334"/>
            </a:stretch>
          </a:blipFill>
          <a:ln w="28575" cap="sq">
            <a:solidFill>
              <a:srgbClr val="FF3131"/>
            </a:solidFill>
            <a:prstDash val="solid"/>
            <a:miter/>
          </a:ln>
        </p:spPr>
      </p:sp>
      <p:sp>
        <p:nvSpPr>
          <p:cNvPr name="AutoShape 23" id="23"/>
          <p:cNvSpPr/>
          <p:nvPr/>
        </p:nvSpPr>
        <p:spPr>
          <a:xfrm flipH="true" flipV="true">
            <a:off x="4893590" y="1367985"/>
            <a:ext cx="3551702" cy="2429282"/>
          </a:xfrm>
          <a:prstGeom prst="line">
            <a:avLst/>
          </a:prstGeom>
          <a:ln cap="flat" w="47625">
            <a:solidFill>
              <a:srgbClr val="FF3131"/>
            </a:solidFill>
            <a:prstDash val="solid"/>
            <a:headEnd type="none" len="sm" w="sm"/>
            <a:tailEnd type="arrow" len="sm" w="med"/>
          </a:ln>
        </p:spPr>
      </p:sp>
      <p:sp>
        <p:nvSpPr>
          <p:cNvPr name="Freeform 24" id="24"/>
          <p:cNvSpPr/>
          <p:nvPr/>
        </p:nvSpPr>
        <p:spPr>
          <a:xfrm flipH="false" flipV="false" rot="0">
            <a:off x="207696" y="166729"/>
            <a:ext cx="4685895" cy="2402512"/>
          </a:xfrm>
          <a:custGeom>
            <a:avLst/>
            <a:gdLst/>
            <a:ahLst/>
            <a:cxnLst/>
            <a:rect r="r" b="b" t="t" l="l"/>
            <a:pathLst>
              <a:path h="2402512" w="4685895">
                <a:moveTo>
                  <a:pt x="0" y="0"/>
                </a:moveTo>
                <a:lnTo>
                  <a:pt x="4685894" y="0"/>
                </a:lnTo>
                <a:lnTo>
                  <a:pt x="4685894" y="2402512"/>
                </a:lnTo>
                <a:lnTo>
                  <a:pt x="0" y="2402512"/>
                </a:lnTo>
                <a:lnTo>
                  <a:pt x="0" y="0"/>
                </a:lnTo>
                <a:close/>
              </a:path>
            </a:pathLst>
          </a:custGeom>
          <a:blipFill>
            <a:blip r:embed="rId3"/>
            <a:stretch>
              <a:fillRect l="-28129" t="0" r="-85563" b="-27120"/>
            </a:stretch>
          </a:blipFill>
          <a:ln w="38100" cap="sq">
            <a:solidFill>
              <a:srgbClr val="000000"/>
            </a:solidFill>
            <a:prstDash val="solid"/>
            <a:miter/>
          </a:ln>
        </p:spPr>
      </p:sp>
      <p:sp>
        <p:nvSpPr>
          <p:cNvPr name="TextBox 25" id="25"/>
          <p:cNvSpPr txBox="true"/>
          <p:nvPr/>
        </p:nvSpPr>
        <p:spPr>
          <a:xfrm rot="0">
            <a:off x="410546" y="285527"/>
            <a:ext cx="4280193" cy="2403962"/>
          </a:xfrm>
          <a:prstGeom prst="rect">
            <a:avLst/>
          </a:prstGeom>
        </p:spPr>
        <p:txBody>
          <a:bodyPr anchor="t" rtlCol="false" tIns="0" lIns="0" bIns="0" rIns="0">
            <a:spAutoFit/>
          </a:bodyPr>
          <a:lstStyle/>
          <a:p>
            <a:pPr algn="ctr" marL="292725" indent="-146362" lvl="1">
              <a:lnSpc>
                <a:spcPts val="1898"/>
              </a:lnSpc>
              <a:spcBef>
                <a:spcPct val="0"/>
              </a:spcBef>
              <a:buFont typeface="Arial"/>
              <a:buChar char="•"/>
            </a:pPr>
            <a:r>
              <a:rPr lang="en-US" b="true" sz="1355">
                <a:solidFill>
                  <a:srgbClr val="232160"/>
                </a:solidFill>
                <a:latin typeface="Arial Bold"/>
                <a:ea typeface="Arial Bold"/>
                <a:cs typeface="Arial Bold"/>
                <a:sym typeface="Arial Bold"/>
              </a:rPr>
              <a:t>Start Listening: Click to begin recording y</a:t>
            </a:r>
            <a:r>
              <a:rPr lang="en-US" b="true" sz="1355">
                <a:solidFill>
                  <a:srgbClr val="232160"/>
                </a:solidFill>
                <a:latin typeface="Arial Bold"/>
                <a:ea typeface="Arial Bold"/>
                <a:cs typeface="Arial Bold"/>
                <a:sym typeface="Arial Bold"/>
              </a:rPr>
              <a:t>our issue.</a:t>
            </a:r>
          </a:p>
          <a:p>
            <a:pPr algn="ctr" marL="292725" indent="-146362" lvl="1">
              <a:lnSpc>
                <a:spcPts val="1898"/>
              </a:lnSpc>
              <a:spcBef>
                <a:spcPct val="0"/>
              </a:spcBef>
              <a:buFont typeface="Arial"/>
              <a:buChar char="•"/>
            </a:pPr>
            <a:r>
              <a:rPr lang="en-US" b="true" sz="1355">
                <a:solidFill>
                  <a:srgbClr val="232160"/>
                </a:solidFill>
                <a:latin typeface="Arial Bold"/>
                <a:ea typeface="Arial Bold"/>
                <a:cs typeface="Arial Bold"/>
                <a:sym typeface="Arial Bold"/>
              </a:rPr>
              <a:t>Stop Listening: Click to stop the recording process.</a:t>
            </a:r>
          </a:p>
          <a:p>
            <a:pPr algn="ctr" marL="292725" indent="-146362" lvl="1">
              <a:lnSpc>
                <a:spcPts val="1898"/>
              </a:lnSpc>
              <a:spcBef>
                <a:spcPct val="0"/>
              </a:spcBef>
              <a:buFont typeface="Arial"/>
              <a:buChar char="•"/>
            </a:pPr>
            <a:r>
              <a:rPr lang="en-US" b="true" sz="1355">
                <a:solidFill>
                  <a:srgbClr val="232160"/>
                </a:solidFill>
                <a:latin typeface="Arial Bold"/>
                <a:ea typeface="Arial Bold"/>
                <a:cs typeface="Arial Bold"/>
                <a:sym typeface="Arial Bold"/>
              </a:rPr>
              <a:t>Reset: Click to clear the text box and start fresh.</a:t>
            </a:r>
          </a:p>
          <a:p>
            <a:pPr algn="ctr" marL="292725" indent="-146362" lvl="1">
              <a:lnSpc>
                <a:spcPts val="1898"/>
              </a:lnSpc>
              <a:spcBef>
                <a:spcPct val="0"/>
              </a:spcBef>
              <a:buFont typeface="Arial"/>
              <a:buChar char="•"/>
            </a:pPr>
            <a:r>
              <a:rPr lang="en-US" b="true" sz="1355">
                <a:solidFill>
                  <a:srgbClr val="232160"/>
                </a:solidFill>
                <a:latin typeface="Arial Bold"/>
                <a:ea typeface="Arial Bold"/>
                <a:cs typeface="Arial Bold"/>
                <a:sym typeface="Arial Bold"/>
              </a:rPr>
              <a:t>Translate Your Text: Click to convert your preferred language to English.</a:t>
            </a:r>
          </a:p>
          <a:p>
            <a:pPr algn="ctr" marL="292725" indent="-146362" lvl="1">
              <a:lnSpc>
                <a:spcPts val="1898"/>
              </a:lnSpc>
              <a:spcBef>
                <a:spcPct val="0"/>
              </a:spcBef>
              <a:buFont typeface="Arial"/>
              <a:buChar char="•"/>
            </a:pPr>
            <a:r>
              <a:rPr lang="en-US" b="true" sz="1355">
                <a:solidFill>
                  <a:srgbClr val="232160"/>
                </a:solidFill>
                <a:latin typeface="Arial Bold"/>
                <a:ea typeface="Arial Bold"/>
                <a:cs typeface="Arial Bold"/>
                <a:sym typeface="Arial Bold"/>
              </a:rPr>
              <a:t>Get Solution for Problem: Click to find out the legal procedures to follow for your issue.</a:t>
            </a:r>
          </a:p>
          <a:p>
            <a:pPr algn="ctr">
              <a:lnSpc>
                <a:spcPts val="1898"/>
              </a:lnSpc>
              <a:spcBef>
                <a:spcPct val="0"/>
              </a:spcBef>
            </a:pPr>
          </a:p>
        </p:txBody>
      </p:sp>
      <p:sp>
        <p:nvSpPr>
          <p:cNvPr name="AutoShape 26" id="26"/>
          <p:cNvSpPr/>
          <p:nvPr/>
        </p:nvSpPr>
        <p:spPr>
          <a:xfrm flipV="true">
            <a:off x="12000121" y="1521145"/>
            <a:ext cx="334376" cy="1209675"/>
          </a:xfrm>
          <a:prstGeom prst="line">
            <a:avLst/>
          </a:prstGeom>
          <a:ln cap="flat" w="38100">
            <a:solidFill>
              <a:srgbClr val="FF3131"/>
            </a:solidFill>
            <a:prstDash val="solid"/>
            <a:headEnd type="none" len="sm" w="sm"/>
            <a:tailEnd type="arrow" len="sm" w="med"/>
          </a:ln>
        </p:spPr>
      </p:sp>
      <p:sp>
        <p:nvSpPr>
          <p:cNvPr name="Freeform 27" id="27"/>
          <p:cNvSpPr/>
          <p:nvPr/>
        </p:nvSpPr>
        <p:spPr>
          <a:xfrm flipH="false" flipV="false" rot="0">
            <a:off x="8248912" y="4174526"/>
            <a:ext cx="7483409" cy="439536"/>
          </a:xfrm>
          <a:custGeom>
            <a:avLst/>
            <a:gdLst/>
            <a:ahLst/>
            <a:cxnLst/>
            <a:rect r="r" b="b" t="t" l="l"/>
            <a:pathLst>
              <a:path h="439536" w="7483409">
                <a:moveTo>
                  <a:pt x="0" y="0"/>
                </a:moveTo>
                <a:lnTo>
                  <a:pt x="7483408" y="0"/>
                </a:lnTo>
                <a:lnTo>
                  <a:pt x="7483408" y="439536"/>
                </a:lnTo>
                <a:lnTo>
                  <a:pt x="0" y="439536"/>
                </a:lnTo>
                <a:lnTo>
                  <a:pt x="0" y="0"/>
                </a:lnTo>
                <a:close/>
              </a:path>
            </a:pathLst>
          </a:custGeom>
          <a:blipFill>
            <a:blip r:embed="rId4"/>
            <a:stretch>
              <a:fillRect l="-3533" t="-23014" r="-39470" b="-1591960"/>
            </a:stretch>
          </a:blipFill>
          <a:ln w="28575" cap="sq">
            <a:solidFill>
              <a:srgbClr val="FF3131"/>
            </a:solidFill>
            <a:prstDash val="solid"/>
            <a:miter/>
          </a:ln>
        </p:spPr>
      </p:sp>
      <p:sp>
        <p:nvSpPr>
          <p:cNvPr name="AutoShape 28" id="28"/>
          <p:cNvSpPr/>
          <p:nvPr/>
        </p:nvSpPr>
        <p:spPr>
          <a:xfrm flipH="true" flipV="true">
            <a:off x="4918816" y="3395116"/>
            <a:ext cx="3019379" cy="1218945"/>
          </a:xfrm>
          <a:prstGeom prst="line">
            <a:avLst/>
          </a:prstGeom>
          <a:ln cap="flat" w="47625">
            <a:solidFill>
              <a:srgbClr val="FF3131"/>
            </a:solidFill>
            <a:prstDash val="solid"/>
            <a:headEnd type="none" len="sm" w="sm"/>
            <a:tailEnd type="arrow" len="sm" w="med"/>
          </a:ln>
        </p:spPr>
      </p:sp>
      <p:sp>
        <p:nvSpPr>
          <p:cNvPr name="Freeform 29" id="29"/>
          <p:cNvSpPr/>
          <p:nvPr/>
        </p:nvSpPr>
        <p:spPr>
          <a:xfrm flipH="false" flipV="false" rot="0">
            <a:off x="207696" y="2629400"/>
            <a:ext cx="4685895" cy="1353091"/>
          </a:xfrm>
          <a:custGeom>
            <a:avLst/>
            <a:gdLst/>
            <a:ahLst/>
            <a:cxnLst/>
            <a:rect r="r" b="b" t="t" l="l"/>
            <a:pathLst>
              <a:path h="1353091" w="4685895">
                <a:moveTo>
                  <a:pt x="0" y="0"/>
                </a:moveTo>
                <a:lnTo>
                  <a:pt x="4685894" y="0"/>
                </a:lnTo>
                <a:lnTo>
                  <a:pt x="4685894" y="1353091"/>
                </a:lnTo>
                <a:lnTo>
                  <a:pt x="0" y="1353091"/>
                </a:lnTo>
                <a:lnTo>
                  <a:pt x="0" y="0"/>
                </a:lnTo>
                <a:close/>
              </a:path>
            </a:pathLst>
          </a:custGeom>
          <a:blipFill>
            <a:blip r:embed="rId3"/>
            <a:stretch>
              <a:fillRect l="0" t="0" r="-36755" b="-44447"/>
            </a:stretch>
          </a:blipFill>
          <a:ln w="38100" cap="sq">
            <a:solidFill>
              <a:srgbClr val="000000"/>
            </a:solidFill>
            <a:prstDash val="solid"/>
            <a:miter/>
          </a:ln>
        </p:spPr>
      </p:sp>
      <p:sp>
        <p:nvSpPr>
          <p:cNvPr name="TextBox 30" id="30"/>
          <p:cNvSpPr txBox="true"/>
          <p:nvPr/>
        </p:nvSpPr>
        <p:spPr>
          <a:xfrm rot="0">
            <a:off x="410546" y="2731541"/>
            <a:ext cx="4330644" cy="1250950"/>
          </a:xfrm>
          <a:prstGeom prst="rect">
            <a:avLst/>
          </a:prstGeom>
        </p:spPr>
        <p:txBody>
          <a:bodyPr anchor="t" rtlCol="false" tIns="0" lIns="0" bIns="0" rIns="0">
            <a:spAutoFit/>
          </a:bodyPr>
          <a:lstStyle/>
          <a:p>
            <a:pPr algn="ctr">
              <a:lnSpc>
                <a:spcPts val="2449"/>
              </a:lnSpc>
              <a:spcBef>
                <a:spcPct val="0"/>
              </a:spcBef>
            </a:pPr>
            <a:r>
              <a:rPr lang="en-US" b="true" sz="1749">
                <a:solidFill>
                  <a:srgbClr val="232160"/>
                </a:solidFill>
                <a:latin typeface="Arial Bold"/>
                <a:ea typeface="Arial Bold"/>
                <a:cs typeface="Arial Bold"/>
                <a:sym typeface="Arial Bold"/>
              </a:rPr>
              <a:t>It displays a message indicating that your text has been successfully translated, confirming the completion of the translation process.</a:t>
            </a:r>
          </a:p>
        </p:txBody>
      </p:sp>
      <p:sp>
        <p:nvSpPr>
          <p:cNvPr name="Freeform 31" id="31"/>
          <p:cNvSpPr/>
          <p:nvPr/>
        </p:nvSpPr>
        <p:spPr>
          <a:xfrm flipH="false" flipV="false" rot="0">
            <a:off x="232921" y="4191994"/>
            <a:ext cx="4685895" cy="1214503"/>
          </a:xfrm>
          <a:custGeom>
            <a:avLst/>
            <a:gdLst/>
            <a:ahLst/>
            <a:cxnLst/>
            <a:rect r="r" b="b" t="t" l="l"/>
            <a:pathLst>
              <a:path h="1214503" w="4685895">
                <a:moveTo>
                  <a:pt x="0" y="0"/>
                </a:moveTo>
                <a:lnTo>
                  <a:pt x="4685895" y="0"/>
                </a:lnTo>
                <a:lnTo>
                  <a:pt x="4685895" y="1214503"/>
                </a:lnTo>
                <a:lnTo>
                  <a:pt x="0" y="1214503"/>
                </a:lnTo>
                <a:lnTo>
                  <a:pt x="0" y="0"/>
                </a:lnTo>
                <a:close/>
              </a:path>
            </a:pathLst>
          </a:custGeom>
          <a:blipFill>
            <a:blip r:embed="rId3"/>
            <a:stretch>
              <a:fillRect l="0" t="0" r="-36755" b="-60930"/>
            </a:stretch>
          </a:blipFill>
          <a:ln w="38100" cap="sq">
            <a:solidFill>
              <a:srgbClr val="000000"/>
            </a:solidFill>
            <a:prstDash val="solid"/>
            <a:miter/>
          </a:ln>
        </p:spPr>
      </p:sp>
      <p:sp>
        <p:nvSpPr>
          <p:cNvPr name="AutoShape 32" id="32"/>
          <p:cNvSpPr/>
          <p:nvPr/>
        </p:nvSpPr>
        <p:spPr>
          <a:xfrm flipH="true" flipV="true">
            <a:off x="4918816" y="4799246"/>
            <a:ext cx="6474087" cy="0"/>
          </a:xfrm>
          <a:prstGeom prst="line">
            <a:avLst/>
          </a:prstGeom>
          <a:ln cap="flat" w="47625">
            <a:solidFill>
              <a:srgbClr val="FF3131"/>
            </a:solidFill>
            <a:prstDash val="solid"/>
            <a:headEnd type="none" len="sm" w="sm"/>
            <a:tailEnd type="arrow" len="sm" w="med"/>
          </a:ln>
        </p:spPr>
      </p:sp>
      <p:sp>
        <p:nvSpPr>
          <p:cNvPr name="Freeform 33" id="33"/>
          <p:cNvSpPr/>
          <p:nvPr/>
        </p:nvSpPr>
        <p:spPr>
          <a:xfrm flipH="false" flipV="false" rot="0">
            <a:off x="11392903" y="4675974"/>
            <a:ext cx="1210738" cy="246542"/>
          </a:xfrm>
          <a:custGeom>
            <a:avLst/>
            <a:gdLst/>
            <a:ahLst/>
            <a:cxnLst/>
            <a:rect r="r" b="b" t="t" l="l"/>
            <a:pathLst>
              <a:path h="246542" w="1210738">
                <a:moveTo>
                  <a:pt x="0" y="0"/>
                </a:moveTo>
                <a:lnTo>
                  <a:pt x="1210738" y="0"/>
                </a:lnTo>
                <a:lnTo>
                  <a:pt x="1210738" y="246543"/>
                </a:lnTo>
                <a:lnTo>
                  <a:pt x="0" y="246543"/>
                </a:lnTo>
                <a:lnTo>
                  <a:pt x="0" y="0"/>
                </a:lnTo>
                <a:close/>
              </a:path>
            </a:pathLst>
          </a:custGeom>
          <a:blipFill>
            <a:blip r:embed="rId4"/>
            <a:stretch>
              <a:fillRect l="-86148" t="-163182" r="-1848149" b="-6773646"/>
            </a:stretch>
          </a:blipFill>
          <a:ln w="28575" cap="sq">
            <a:solidFill>
              <a:srgbClr val="FF3131"/>
            </a:solidFill>
            <a:prstDash val="solid"/>
            <a:miter/>
          </a:ln>
        </p:spPr>
      </p:sp>
      <p:sp>
        <p:nvSpPr>
          <p:cNvPr name="TextBox 34" id="34"/>
          <p:cNvSpPr txBox="true"/>
          <p:nvPr/>
        </p:nvSpPr>
        <p:spPr>
          <a:xfrm rot="0">
            <a:off x="410546" y="4224253"/>
            <a:ext cx="4280193" cy="1130935"/>
          </a:xfrm>
          <a:prstGeom prst="rect">
            <a:avLst/>
          </a:prstGeom>
        </p:spPr>
        <p:txBody>
          <a:bodyPr anchor="t" rtlCol="false" tIns="0" lIns="0" bIns="0" rIns="0">
            <a:spAutoFit/>
          </a:bodyPr>
          <a:lstStyle/>
          <a:p>
            <a:pPr algn="ctr">
              <a:lnSpc>
                <a:spcPts val="2239"/>
              </a:lnSpc>
              <a:spcBef>
                <a:spcPct val="0"/>
              </a:spcBef>
            </a:pPr>
            <a:r>
              <a:rPr lang="en-US" b="true" sz="1599">
                <a:solidFill>
                  <a:srgbClr val="232160"/>
                </a:solidFill>
                <a:latin typeface="Arial Bold"/>
                <a:ea typeface="Arial Bold"/>
                <a:cs typeface="Arial Bold"/>
                <a:sym typeface="Arial Bold"/>
              </a:rPr>
              <a:t>This dropdown allows visitors to select their preferred language for receiving legal procedures, ensuring a personalized and accessible experience.</a:t>
            </a:r>
          </a:p>
        </p:txBody>
      </p:sp>
      <p:sp>
        <p:nvSpPr>
          <p:cNvPr name="Freeform 35" id="35"/>
          <p:cNvSpPr/>
          <p:nvPr/>
        </p:nvSpPr>
        <p:spPr>
          <a:xfrm flipH="false" flipV="false" rot="0">
            <a:off x="8162765" y="5232079"/>
            <a:ext cx="3639824" cy="639047"/>
          </a:xfrm>
          <a:custGeom>
            <a:avLst/>
            <a:gdLst/>
            <a:ahLst/>
            <a:cxnLst/>
            <a:rect r="r" b="b" t="t" l="l"/>
            <a:pathLst>
              <a:path h="639047" w="3639824">
                <a:moveTo>
                  <a:pt x="0" y="0"/>
                </a:moveTo>
                <a:lnTo>
                  <a:pt x="3639824" y="0"/>
                </a:lnTo>
                <a:lnTo>
                  <a:pt x="3639824" y="639048"/>
                </a:lnTo>
                <a:lnTo>
                  <a:pt x="0" y="639048"/>
                </a:lnTo>
                <a:lnTo>
                  <a:pt x="0" y="0"/>
                </a:lnTo>
                <a:close/>
              </a:path>
            </a:pathLst>
          </a:custGeom>
          <a:blipFill>
            <a:blip r:embed="rId4"/>
            <a:stretch>
              <a:fillRect l="-1627" t="-15448" r="-185320" b="-1035760"/>
            </a:stretch>
          </a:blipFill>
          <a:ln w="38100" cap="sq">
            <a:solidFill>
              <a:srgbClr val="FF3131"/>
            </a:solidFill>
            <a:prstDash val="solid"/>
            <a:miter/>
          </a:ln>
        </p:spPr>
      </p:sp>
      <p:sp>
        <p:nvSpPr>
          <p:cNvPr name="Freeform 36" id="36"/>
          <p:cNvSpPr/>
          <p:nvPr/>
        </p:nvSpPr>
        <p:spPr>
          <a:xfrm flipH="false" flipV="false" rot="0">
            <a:off x="232921" y="5544610"/>
            <a:ext cx="4685895" cy="1214503"/>
          </a:xfrm>
          <a:custGeom>
            <a:avLst/>
            <a:gdLst/>
            <a:ahLst/>
            <a:cxnLst/>
            <a:rect r="r" b="b" t="t" l="l"/>
            <a:pathLst>
              <a:path h="1214503" w="4685895">
                <a:moveTo>
                  <a:pt x="0" y="0"/>
                </a:moveTo>
                <a:lnTo>
                  <a:pt x="4685895" y="0"/>
                </a:lnTo>
                <a:lnTo>
                  <a:pt x="4685895" y="1214503"/>
                </a:lnTo>
                <a:lnTo>
                  <a:pt x="0" y="1214503"/>
                </a:lnTo>
                <a:lnTo>
                  <a:pt x="0" y="0"/>
                </a:lnTo>
                <a:close/>
              </a:path>
            </a:pathLst>
          </a:custGeom>
          <a:blipFill>
            <a:blip r:embed="rId3"/>
            <a:stretch>
              <a:fillRect l="0" t="0" r="-36755" b="-60930"/>
            </a:stretch>
          </a:blipFill>
          <a:ln w="38100" cap="sq">
            <a:solidFill>
              <a:srgbClr val="000000"/>
            </a:solidFill>
            <a:prstDash val="solid"/>
            <a:miter/>
          </a:ln>
        </p:spPr>
      </p:sp>
      <p:sp>
        <p:nvSpPr>
          <p:cNvPr name="AutoShape 37" id="37"/>
          <p:cNvSpPr/>
          <p:nvPr/>
        </p:nvSpPr>
        <p:spPr>
          <a:xfrm flipH="true">
            <a:off x="4893590" y="5871127"/>
            <a:ext cx="3044604" cy="256922"/>
          </a:xfrm>
          <a:prstGeom prst="line">
            <a:avLst/>
          </a:prstGeom>
          <a:ln cap="flat" w="47625">
            <a:solidFill>
              <a:srgbClr val="FF3131"/>
            </a:solidFill>
            <a:prstDash val="solid"/>
            <a:headEnd type="none" len="sm" w="sm"/>
            <a:tailEnd type="arrow" len="sm" w="med"/>
          </a:ln>
        </p:spPr>
      </p:sp>
      <p:sp>
        <p:nvSpPr>
          <p:cNvPr name="TextBox 38" id="38"/>
          <p:cNvSpPr txBox="true"/>
          <p:nvPr/>
        </p:nvSpPr>
        <p:spPr>
          <a:xfrm rot="0">
            <a:off x="410546" y="5601760"/>
            <a:ext cx="4330644" cy="1130975"/>
          </a:xfrm>
          <a:prstGeom prst="rect">
            <a:avLst/>
          </a:prstGeom>
        </p:spPr>
        <p:txBody>
          <a:bodyPr anchor="t" rtlCol="false" tIns="0" lIns="0" bIns="0" rIns="0">
            <a:spAutoFit/>
          </a:bodyPr>
          <a:lstStyle/>
          <a:p>
            <a:pPr algn="ctr">
              <a:lnSpc>
                <a:spcPts val="2237"/>
              </a:lnSpc>
              <a:spcBef>
                <a:spcPct val="0"/>
              </a:spcBef>
            </a:pPr>
            <a:r>
              <a:rPr lang="en-US" b="true" sz="1598">
                <a:solidFill>
                  <a:srgbClr val="232160"/>
                </a:solidFill>
                <a:latin typeface="Arial Bold"/>
                <a:ea typeface="Arial Bold"/>
                <a:cs typeface="Arial Bold"/>
                <a:sym typeface="Arial Bold"/>
              </a:rPr>
              <a:t>This text box displays the type of case that corresponds to the visitor's issue, offering clear identification of the legal matter at hand.</a:t>
            </a:r>
          </a:p>
        </p:txBody>
      </p:sp>
      <p:sp>
        <p:nvSpPr>
          <p:cNvPr name="Freeform 39" id="39"/>
          <p:cNvSpPr/>
          <p:nvPr/>
        </p:nvSpPr>
        <p:spPr>
          <a:xfrm flipH="false" flipV="false" rot="0">
            <a:off x="11925633" y="5232079"/>
            <a:ext cx="3806687" cy="4026221"/>
          </a:xfrm>
          <a:custGeom>
            <a:avLst/>
            <a:gdLst/>
            <a:ahLst/>
            <a:cxnLst/>
            <a:rect r="r" b="b" t="t" l="l"/>
            <a:pathLst>
              <a:path h="4026221" w="3806687">
                <a:moveTo>
                  <a:pt x="0" y="0"/>
                </a:moveTo>
                <a:lnTo>
                  <a:pt x="3806687" y="0"/>
                </a:lnTo>
                <a:lnTo>
                  <a:pt x="3806687" y="4026221"/>
                </a:lnTo>
                <a:lnTo>
                  <a:pt x="0" y="4026221"/>
                </a:lnTo>
                <a:lnTo>
                  <a:pt x="0" y="0"/>
                </a:lnTo>
                <a:close/>
              </a:path>
            </a:pathLst>
          </a:custGeom>
          <a:blipFill>
            <a:blip r:embed="rId4"/>
            <a:stretch>
              <a:fillRect l="-58528" t="-2452" r="-115841" b="-80269"/>
            </a:stretch>
          </a:blipFill>
          <a:ln w="28575" cap="sq">
            <a:solidFill>
              <a:srgbClr val="FF3131"/>
            </a:solidFill>
            <a:prstDash val="solid"/>
            <a:miter/>
          </a:ln>
        </p:spPr>
      </p:sp>
      <p:sp>
        <p:nvSpPr>
          <p:cNvPr name="Freeform 40" id="40"/>
          <p:cNvSpPr/>
          <p:nvPr/>
        </p:nvSpPr>
        <p:spPr>
          <a:xfrm flipH="false" flipV="false" rot="0">
            <a:off x="232921" y="6997238"/>
            <a:ext cx="4685895" cy="1688379"/>
          </a:xfrm>
          <a:custGeom>
            <a:avLst/>
            <a:gdLst/>
            <a:ahLst/>
            <a:cxnLst/>
            <a:rect r="r" b="b" t="t" l="l"/>
            <a:pathLst>
              <a:path h="1688379" w="4685895">
                <a:moveTo>
                  <a:pt x="0" y="0"/>
                </a:moveTo>
                <a:lnTo>
                  <a:pt x="4685895" y="0"/>
                </a:lnTo>
                <a:lnTo>
                  <a:pt x="4685895" y="1688379"/>
                </a:lnTo>
                <a:lnTo>
                  <a:pt x="0" y="1688379"/>
                </a:lnTo>
                <a:lnTo>
                  <a:pt x="0" y="0"/>
                </a:lnTo>
                <a:close/>
              </a:path>
            </a:pathLst>
          </a:custGeom>
          <a:blipFill>
            <a:blip r:embed="rId3"/>
            <a:stretch>
              <a:fillRect l="-17942" t="0" r="-67887" b="-57303"/>
            </a:stretch>
          </a:blipFill>
          <a:ln w="38100" cap="sq">
            <a:solidFill>
              <a:srgbClr val="000000"/>
            </a:solidFill>
            <a:prstDash val="solid"/>
            <a:miter/>
          </a:ln>
        </p:spPr>
      </p:sp>
      <p:sp>
        <p:nvSpPr>
          <p:cNvPr name="AutoShape 41" id="41"/>
          <p:cNvSpPr/>
          <p:nvPr/>
        </p:nvSpPr>
        <p:spPr>
          <a:xfrm flipH="true">
            <a:off x="4918816" y="7709019"/>
            <a:ext cx="6474087" cy="132409"/>
          </a:xfrm>
          <a:prstGeom prst="line">
            <a:avLst/>
          </a:prstGeom>
          <a:ln cap="flat" w="47625">
            <a:solidFill>
              <a:srgbClr val="FF3131"/>
            </a:solidFill>
            <a:prstDash val="solid"/>
            <a:headEnd type="none" len="sm" w="sm"/>
            <a:tailEnd type="arrow" len="sm" w="med"/>
          </a:ln>
        </p:spPr>
      </p:sp>
      <p:sp>
        <p:nvSpPr>
          <p:cNvPr name="TextBox 42" id="42"/>
          <p:cNvSpPr txBox="true"/>
          <p:nvPr/>
        </p:nvSpPr>
        <p:spPr>
          <a:xfrm rot="0">
            <a:off x="276494" y="6997238"/>
            <a:ext cx="4548299" cy="1555750"/>
          </a:xfrm>
          <a:prstGeom prst="rect">
            <a:avLst/>
          </a:prstGeom>
        </p:spPr>
        <p:txBody>
          <a:bodyPr anchor="t" rtlCol="false" tIns="0" lIns="0" bIns="0" rIns="0">
            <a:spAutoFit/>
          </a:bodyPr>
          <a:lstStyle/>
          <a:p>
            <a:pPr algn="ctr">
              <a:lnSpc>
                <a:spcPts val="2449"/>
              </a:lnSpc>
              <a:spcBef>
                <a:spcPct val="0"/>
              </a:spcBef>
            </a:pPr>
            <a:r>
              <a:rPr lang="en-US" b="true" sz="1749">
                <a:solidFill>
                  <a:srgbClr val="232160"/>
                </a:solidFill>
                <a:latin typeface="Arial Bold"/>
                <a:ea typeface="Arial Bold"/>
                <a:cs typeface="Arial Bold"/>
                <a:sym typeface="Arial Bold"/>
              </a:rPr>
              <a:t>This text box instantly provides visitors with the legal procedures to follow after identifying the case type, offering clear and actionable guidance tailored to their specific situation.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0902342" y="2293610"/>
            <a:ext cx="6356958" cy="7038528"/>
          </a:xfrm>
          <a:custGeom>
            <a:avLst/>
            <a:gdLst/>
            <a:ahLst/>
            <a:cxnLst/>
            <a:rect r="r" b="b" t="t" l="l"/>
            <a:pathLst>
              <a:path h="7038528" w="6356958">
                <a:moveTo>
                  <a:pt x="0" y="0"/>
                </a:moveTo>
                <a:lnTo>
                  <a:pt x="6356958" y="0"/>
                </a:lnTo>
                <a:lnTo>
                  <a:pt x="6356958" y="7038528"/>
                </a:lnTo>
                <a:lnTo>
                  <a:pt x="0" y="7038528"/>
                </a:lnTo>
                <a:lnTo>
                  <a:pt x="0" y="0"/>
                </a:lnTo>
                <a:close/>
              </a:path>
            </a:pathLst>
          </a:custGeom>
          <a:blipFill>
            <a:blip r:embed="rId2"/>
            <a:stretch>
              <a:fillRect l="-5847" t="0" r="-5847" b="-878"/>
            </a:stretch>
          </a:blipFill>
        </p:spPr>
      </p:sp>
      <p:sp>
        <p:nvSpPr>
          <p:cNvPr name="TextBox 3" id="3"/>
          <p:cNvSpPr txBox="true"/>
          <p:nvPr/>
        </p:nvSpPr>
        <p:spPr>
          <a:xfrm rot="0">
            <a:off x="504951" y="2198360"/>
            <a:ext cx="9653263" cy="7480341"/>
          </a:xfrm>
          <a:prstGeom prst="rect">
            <a:avLst/>
          </a:prstGeom>
        </p:spPr>
        <p:txBody>
          <a:bodyPr anchor="t" rtlCol="false" tIns="0" lIns="0" bIns="0" rIns="0">
            <a:spAutoFit/>
          </a:bodyPr>
          <a:lstStyle/>
          <a:p>
            <a:pPr algn="l" marL="539401" indent="-269701" lvl="1">
              <a:lnSpc>
                <a:spcPts val="3497"/>
              </a:lnSpc>
              <a:spcBef>
                <a:spcPct val="0"/>
              </a:spcBef>
              <a:buFont typeface="Arial"/>
              <a:buChar char="•"/>
            </a:pPr>
            <a:r>
              <a:rPr lang="en-US" b="true" sz="2498">
                <a:solidFill>
                  <a:srgbClr val="232160"/>
                </a:solidFill>
                <a:latin typeface="Arial Bold"/>
                <a:ea typeface="Arial Bold"/>
                <a:cs typeface="Arial Bold"/>
                <a:sym typeface="Arial Bold"/>
              </a:rPr>
              <a:t>MERN Stack Devel</a:t>
            </a:r>
            <a:r>
              <a:rPr lang="en-US" b="true" sz="2498">
                <a:solidFill>
                  <a:srgbClr val="232160"/>
                </a:solidFill>
                <a:latin typeface="Arial Bold"/>
                <a:ea typeface="Arial Bold"/>
                <a:cs typeface="Arial Bold"/>
                <a:sym typeface="Arial Bold"/>
              </a:rPr>
              <a:t>opment:</a:t>
            </a:r>
            <a:r>
              <a:rPr lang="en-US" b="true" sz="2498">
                <a:solidFill>
                  <a:srgbClr val="000000"/>
                </a:solidFill>
                <a:latin typeface="Arial Bold"/>
                <a:ea typeface="Arial Bold"/>
                <a:cs typeface="Arial Bold"/>
                <a:sym typeface="Arial Bold"/>
              </a:rPr>
              <a:t> </a:t>
            </a:r>
            <a:r>
              <a:rPr lang="en-US" sz="2498">
                <a:solidFill>
                  <a:srgbClr val="000000"/>
                </a:solidFill>
                <a:latin typeface="Arial"/>
                <a:ea typeface="Arial"/>
                <a:cs typeface="Arial"/>
                <a:sym typeface="Arial"/>
              </a:rPr>
              <a:t>Built using the MERN stack for a robust and scalable application.</a:t>
            </a:r>
          </a:p>
          <a:p>
            <a:pPr algn="l" marL="539401" indent="-269701" lvl="1">
              <a:lnSpc>
                <a:spcPts val="3497"/>
              </a:lnSpc>
              <a:spcBef>
                <a:spcPct val="0"/>
              </a:spcBef>
              <a:buFont typeface="Arial"/>
              <a:buChar char="•"/>
            </a:pPr>
            <a:r>
              <a:rPr lang="en-US" b="true" sz="2498">
                <a:solidFill>
                  <a:srgbClr val="232160"/>
                </a:solidFill>
                <a:latin typeface="Arial Bold"/>
                <a:ea typeface="Arial Bold"/>
                <a:cs typeface="Arial Bold"/>
                <a:sym typeface="Arial Bold"/>
              </a:rPr>
              <a:t>Online Application Process: </a:t>
            </a:r>
            <a:r>
              <a:rPr lang="en-US" sz="2498">
                <a:solidFill>
                  <a:srgbClr val="000000"/>
                </a:solidFill>
                <a:latin typeface="Arial"/>
                <a:ea typeface="Arial"/>
                <a:cs typeface="Arial"/>
                <a:sym typeface="Arial"/>
              </a:rPr>
              <a:t>Transitions the PCC application process online, reducing the need for in-person visits.</a:t>
            </a:r>
          </a:p>
          <a:p>
            <a:pPr algn="l" marL="539401" indent="-269701" lvl="1">
              <a:lnSpc>
                <a:spcPts val="3497"/>
              </a:lnSpc>
              <a:spcBef>
                <a:spcPct val="0"/>
              </a:spcBef>
              <a:buFont typeface="Arial"/>
              <a:buChar char="•"/>
            </a:pPr>
            <a:r>
              <a:rPr lang="en-US" b="true" sz="2498">
                <a:solidFill>
                  <a:srgbClr val="232160"/>
                </a:solidFill>
                <a:latin typeface="Arial Bold"/>
                <a:ea typeface="Arial Bold"/>
                <a:cs typeface="Arial Bold"/>
                <a:sym typeface="Arial Bold"/>
              </a:rPr>
              <a:t>Reduced Tension:</a:t>
            </a:r>
            <a:r>
              <a:rPr lang="en-US" b="true" sz="2498">
                <a:solidFill>
                  <a:srgbClr val="000000"/>
                </a:solidFill>
                <a:latin typeface="Arial Bold"/>
                <a:ea typeface="Arial Bold"/>
                <a:cs typeface="Arial Bold"/>
                <a:sym typeface="Arial Bold"/>
              </a:rPr>
              <a:t> </a:t>
            </a:r>
            <a:r>
              <a:rPr lang="en-US" sz="2498">
                <a:solidFill>
                  <a:srgbClr val="000000"/>
                </a:solidFill>
                <a:latin typeface="Arial"/>
                <a:ea typeface="Arial"/>
                <a:cs typeface="Arial"/>
                <a:sym typeface="Arial"/>
              </a:rPr>
              <a:t>Alleviates stress between applicants and police officers by streamlining communication and processes.</a:t>
            </a:r>
          </a:p>
          <a:p>
            <a:pPr algn="l" marL="539401" indent="-269701" lvl="1">
              <a:lnSpc>
                <a:spcPts val="3497"/>
              </a:lnSpc>
              <a:spcBef>
                <a:spcPct val="0"/>
              </a:spcBef>
              <a:buFont typeface="Arial"/>
              <a:buChar char="•"/>
            </a:pPr>
            <a:r>
              <a:rPr lang="en-US" b="true" sz="2498">
                <a:solidFill>
                  <a:srgbClr val="232160"/>
                </a:solidFill>
                <a:latin typeface="Arial Bold"/>
                <a:ea typeface="Arial Bold"/>
                <a:cs typeface="Arial Bold"/>
                <a:sym typeface="Arial Bold"/>
              </a:rPr>
              <a:t>User-Friendly Interface:</a:t>
            </a:r>
            <a:r>
              <a:rPr lang="en-US" b="true" sz="2498">
                <a:solidFill>
                  <a:srgbClr val="000000"/>
                </a:solidFill>
                <a:latin typeface="Arial Bold"/>
                <a:ea typeface="Arial Bold"/>
                <a:cs typeface="Arial Bold"/>
                <a:sym typeface="Arial Bold"/>
              </a:rPr>
              <a:t> </a:t>
            </a:r>
            <a:r>
              <a:rPr lang="en-US" sz="2498">
                <a:solidFill>
                  <a:srgbClr val="000000"/>
                </a:solidFill>
                <a:latin typeface="Arial"/>
                <a:ea typeface="Arial"/>
                <a:cs typeface="Arial"/>
                <a:sym typeface="Arial"/>
              </a:rPr>
              <a:t>Provides an intuitive platform for applicants to submit their information easily.</a:t>
            </a:r>
          </a:p>
          <a:p>
            <a:pPr algn="l" marL="539401" indent="-269701" lvl="1">
              <a:lnSpc>
                <a:spcPts val="3497"/>
              </a:lnSpc>
              <a:spcBef>
                <a:spcPct val="0"/>
              </a:spcBef>
              <a:buFont typeface="Arial"/>
              <a:buChar char="•"/>
            </a:pPr>
            <a:r>
              <a:rPr lang="en-US" b="true" sz="2498">
                <a:solidFill>
                  <a:srgbClr val="232160"/>
                </a:solidFill>
                <a:latin typeface="Arial Bold"/>
                <a:ea typeface="Arial Bold"/>
                <a:cs typeface="Arial Bold"/>
                <a:sym typeface="Arial Bold"/>
              </a:rPr>
              <a:t>Real-Time Status Updates:</a:t>
            </a:r>
            <a:r>
              <a:rPr lang="en-US" sz="2498">
                <a:solidFill>
                  <a:srgbClr val="000000"/>
                </a:solidFill>
                <a:latin typeface="Arial"/>
                <a:ea typeface="Arial"/>
                <a:cs typeface="Arial"/>
                <a:sym typeface="Arial"/>
              </a:rPr>
              <a:t> Enables applicants to track their application status instantly, improving transparency.</a:t>
            </a:r>
          </a:p>
          <a:p>
            <a:pPr algn="l" marL="539401" indent="-269701" lvl="1">
              <a:lnSpc>
                <a:spcPts val="3497"/>
              </a:lnSpc>
              <a:spcBef>
                <a:spcPct val="0"/>
              </a:spcBef>
              <a:buFont typeface="Arial"/>
              <a:buChar char="•"/>
            </a:pPr>
            <a:r>
              <a:rPr lang="en-US" b="true" sz="2498">
                <a:solidFill>
                  <a:srgbClr val="232160"/>
                </a:solidFill>
                <a:latin typeface="Arial Bold"/>
                <a:ea typeface="Arial Bold"/>
                <a:cs typeface="Arial Bold"/>
                <a:sym typeface="Arial Bold"/>
              </a:rPr>
              <a:t>Efficiency for Officers:</a:t>
            </a:r>
            <a:r>
              <a:rPr lang="en-US" b="true" sz="2498">
                <a:solidFill>
                  <a:srgbClr val="000000"/>
                </a:solidFill>
                <a:latin typeface="Arial Bold"/>
                <a:ea typeface="Arial Bold"/>
                <a:cs typeface="Arial Bold"/>
                <a:sym typeface="Arial Bold"/>
              </a:rPr>
              <a:t> </a:t>
            </a:r>
            <a:r>
              <a:rPr lang="en-US" sz="2498">
                <a:solidFill>
                  <a:srgbClr val="000000"/>
                </a:solidFill>
                <a:latin typeface="Arial"/>
                <a:ea typeface="Arial"/>
                <a:cs typeface="Arial"/>
                <a:sym typeface="Arial"/>
              </a:rPr>
              <a:t>Simplifies the verification and processing of applications, allowing officers to manage workloads more effectively.</a:t>
            </a:r>
          </a:p>
          <a:p>
            <a:pPr algn="l" marL="539401" indent="-269701" lvl="1">
              <a:lnSpc>
                <a:spcPts val="3497"/>
              </a:lnSpc>
              <a:spcBef>
                <a:spcPct val="0"/>
              </a:spcBef>
              <a:buFont typeface="Arial"/>
              <a:buChar char="•"/>
            </a:pPr>
            <a:r>
              <a:rPr lang="en-US" b="true" sz="2498">
                <a:solidFill>
                  <a:srgbClr val="232160"/>
                </a:solidFill>
                <a:latin typeface="Arial Bold"/>
                <a:ea typeface="Arial Bold"/>
                <a:cs typeface="Arial Bold"/>
                <a:sym typeface="Arial Bold"/>
              </a:rPr>
              <a:t>Enhanced Experience:</a:t>
            </a:r>
            <a:r>
              <a:rPr lang="en-US" b="true" sz="2498">
                <a:solidFill>
                  <a:srgbClr val="000000"/>
                </a:solidFill>
                <a:latin typeface="Arial Bold"/>
                <a:ea typeface="Arial Bold"/>
                <a:cs typeface="Arial Bold"/>
                <a:sym typeface="Arial Bold"/>
              </a:rPr>
              <a:t> </a:t>
            </a:r>
            <a:r>
              <a:rPr lang="en-US" sz="2498">
                <a:solidFill>
                  <a:srgbClr val="000000"/>
                </a:solidFill>
                <a:latin typeface="Arial"/>
                <a:ea typeface="Arial"/>
                <a:cs typeface="Arial"/>
                <a:sym typeface="Arial"/>
              </a:rPr>
              <a:t>Improves the overall experience for both applicants and police officers by minimizing misunderstandings and delays.</a:t>
            </a:r>
          </a:p>
          <a:p>
            <a:pPr algn="l">
              <a:lnSpc>
                <a:spcPts val="3497"/>
              </a:lnSpc>
              <a:spcBef>
                <a:spcPct val="0"/>
              </a:spcBef>
            </a:pPr>
          </a:p>
        </p:txBody>
      </p:sp>
      <p:sp>
        <p:nvSpPr>
          <p:cNvPr name="TextBox 4" id="4"/>
          <p:cNvSpPr txBox="true"/>
          <p:nvPr/>
        </p:nvSpPr>
        <p:spPr>
          <a:xfrm rot="0">
            <a:off x="504951" y="939020"/>
            <a:ext cx="17265328" cy="1220616"/>
          </a:xfrm>
          <a:prstGeom prst="rect">
            <a:avLst/>
          </a:prstGeom>
        </p:spPr>
        <p:txBody>
          <a:bodyPr anchor="t" rtlCol="false" tIns="0" lIns="0" bIns="0" rIns="0">
            <a:spAutoFit/>
          </a:bodyPr>
          <a:lstStyle/>
          <a:p>
            <a:pPr algn="l" marL="0" indent="0" lvl="1">
              <a:lnSpc>
                <a:spcPts val="7683"/>
              </a:lnSpc>
            </a:pPr>
            <a:r>
              <a:rPr lang="en-US" b="true" sz="8537" spc="-392">
                <a:solidFill>
                  <a:srgbClr val="4E2313"/>
                </a:solidFill>
                <a:latin typeface="Arial Bold"/>
                <a:ea typeface="Arial Bold"/>
                <a:cs typeface="Arial Bold"/>
                <a:sym typeface="Arial Bold"/>
              </a:rPr>
              <a:t>Police Clearing Certificate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6205612" y="355406"/>
            <a:ext cx="2547079" cy="9613706"/>
          </a:xfrm>
          <a:custGeom>
            <a:avLst/>
            <a:gdLst/>
            <a:ahLst/>
            <a:cxnLst/>
            <a:rect r="r" b="b" t="t" l="l"/>
            <a:pathLst>
              <a:path h="9613706" w="2547079">
                <a:moveTo>
                  <a:pt x="0" y="0"/>
                </a:moveTo>
                <a:lnTo>
                  <a:pt x="2547079" y="0"/>
                </a:lnTo>
                <a:lnTo>
                  <a:pt x="2547079" y="9613707"/>
                </a:lnTo>
                <a:lnTo>
                  <a:pt x="0" y="9613707"/>
                </a:lnTo>
                <a:lnTo>
                  <a:pt x="0" y="0"/>
                </a:lnTo>
                <a:close/>
              </a:path>
            </a:pathLst>
          </a:custGeom>
          <a:blipFill>
            <a:blip r:embed="rId2"/>
            <a:stretch>
              <a:fillRect l="-132604" t="-3696" r="-127348" b="-3306"/>
            </a:stretch>
          </a:blipFill>
        </p:spPr>
      </p:sp>
      <p:sp>
        <p:nvSpPr>
          <p:cNvPr name="Freeform 3" id="3"/>
          <p:cNvSpPr/>
          <p:nvPr/>
        </p:nvSpPr>
        <p:spPr>
          <a:xfrm flipH="false" flipV="false" rot="0">
            <a:off x="207696" y="875853"/>
            <a:ext cx="4685895" cy="1324239"/>
          </a:xfrm>
          <a:custGeom>
            <a:avLst/>
            <a:gdLst/>
            <a:ahLst/>
            <a:cxnLst/>
            <a:rect r="r" b="b" t="t" l="l"/>
            <a:pathLst>
              <a:path h="1324239" w="4685895">
                <a:moveTo>
                  <a:pt x="0" y="0"/>
                </a:moveTo>
                <a:lnTo>
                  <a:pt x="4685894" y="0"/>
                </a:lnTo>
                <a:lnTo>
                  <a:pt x="4685894" y="1324239"/>
                </a:lnTo>
                <a:lnTo>
                  <a:pt x="0" y="1324239"/>
                </a:lnTo>
                <a:lnTo>
                  <a:pt x="0" y="0"/>
                </a:lnTo>
                <a:close/>
              </a:path>
            </a:pathLst>
          </a:custGeom>
          <a:blipFill>
            <a:blip r:embed="rId3"/>
            <a:stretch>
              <a:fillRect l="-28129" t="0" r="-85563" b="-130629"/>
            </a:stretch>
          </a:blipFill>
          <a:ln w="38100" cap="sq">
            <a:solidFill>
              <a:srgbClr val="000000"/>
            </a:solidFill>
            <a:prstDash val="solid"/>
            <a:miter/>
          </a:ln>
        </p:spPr>
      </p:sp>
      <p:sp>
        <p:nvSpPr>
          <p:cNvPr name="AutoShape 4" id="4"/>
          <p:cNvSpPr/>
          <p:nvPr/>
        </p:nvSpPr>
        <p:spPr>
          <a:xfrm flipH="true" flipV="true">
            <a:off x="4893590" y="1367985"/>
            <a:ext cx="1312022" cy="0"/>
          </a:xfrm>
          <a:prstGeom prst="line">
            <a:avLst/>
          </a:prstGeom>
          <a:ln cap="flat" w="47625">
            <a:solidFill>
              <a:srgbClr val="FF3131"/>
            </a:solidFill>
            <a:prstDash val="solid"/>
            <a:headEnd type="none" len="sm" w="sm"/>
            <a:tailEnd type="arrow" len="sm" w="med"/>
          </a:ln>
        </p:spPr>
      </p:sp>
      <p:sp>
        <p:nvSpPr>
          <p:cNvPr name="Freeform 5" id="5"/>
          <p:cNvSpPr/>
          <p:nvPr/>
        </p:nvSpPr>
        <p:spPr>
          <a:xfrm flipH="false" flipV="false" rot="0">
            <a:off x="6205612" y="9397369"/>
            <a:ext cx="2547079" cy="571744"/>
          </a:xfrm>
          <a:custGeom>
            <a:avLst/>
            <a:gdLst/>
            <a:ahLst/>
            <a:cxnLst/>
            <a:rect r="r" b="b" t="t" l="l"/>
            <a:pathLst>
              <a:path h="571744" w="2547079">
                <a:moveTo>
                  <a:pt x="0" y="0"/>
                </a:moveTo>
                <a:lnTo>
                  <a:pt x="2547079" y="0"/>
                </a:lnTo>
                <a:lnTo>
                  <a:pt x="2547079" y="571744"/>
                </a:lnTo>
                <a:lnTo>
                  <a:pt x="0" y="571744"/>
                </a:lnTo>
                <a:lnTo>
                  <a:pt x="0" y="0"/>
                </a:lnTo>
                <a:close/>
              </a:path>
            </a:pathLst>
          </a:custGeom>
          <a:blipFill>
            <a:blip r:embed="rId4"/>
            <a:stretch>
              <a:fillRect l="-2325" t="-17267" r="-307728" b="-1169457"/>
            </a:stretch>
          </a:blipFill>
          <a:ln w="28575" cap="sq">
            <a:solidFill>
              <a:srgbClr val="FF3131"/>
            </a:solidFill>
            <a:prstDash val="solid"/>
            <a:miter/>
          </a:ln>
        </p:spPr>
      </p:sp>
      <p:sp>
        <p:nvSpPr>
          <p:cNvPr name="AutoShape 6" id="6"/>
          <p:cNvSpPr/>
          <p:nvPr/>
        </p:nvSpPr>
        <p:spPr>
          <a:xfrm flipH="true" flipV="true">
            <a:off x="4893590" y="9589894"/>
            <a:ext cx="1312022" cy="23813"/>
          </a:xfrm>
          <a:prstGeom prst="line">
            <a:avLst/>
          </a:prstGeom>
          <a:ln cap="flat" w="47625">
            <a:solidFill>
              <a:srgbClr val="FF3131"/>
            </a:solidFill>
            <a:prstDash val="solid"/>
            <a:headEnd type="none" len="sm" w="sm"/>
            <a:tailEnd type="arrow" len="sm" w="med"/>
          </a:ln>
        </p:spPr>
      </p:sp>
      <p:sp>
        <p:nvSpPr>
          <p:cNvPr name="Freeform 7" id="7"/>
          <p:cNvSpPr/>
          <p:nvPr/>
        </p:nvSpPr>
        <p:spPr>
          <a:xfrm flipH="false" flipV="false" rot="0">
            <a:off x="207696" y="8825625"/>
            <a:ext cx="4685895" cy="1143488"/>
          </a:xfrm>
          <a:custGeom>
            <a:avLst/>
            <a:gdLst/>
            <a:ahLst/>
            <a:cxnLst/>
            <a:rect r="r" b="b" t="t" l="l"/>
            <a:pathLst>
              <a:path h="1143488" w="4685895">
                <a:moveTo>
                  <a:pt x="0" y="0"/>
                </a:moveTo>
                <a:lnTo>
                  <a:pt x="4685894" y="0"/>
                </a:lnTo>
                <a:lnTo>
                  <a:pt x="4685894" y="1143488"/>
                </a:lnTo>
                <a:lnTo>
                  <a:pt x="0" y="1143488"/>
                </a:lnTo>
                <a:lnTo>
                  <a:pt x="0" y="0"/>
                </a:lnTo>
                <a:close/>
              </a:path>
            </a:pathLst>
          </a:custGeom>
          <a:blipFill>
            <a:blip r:embed="rId3"/>
            <a:stretch>
              <a:fillRect l="-28129" t="0" r="-85563" b="-167085"/>
            </a:stretch>
          </a:blipFill>
          <a:ln w="38100" cap="sq">
            <a:solidFill>
              <a:srgbClr val="000000"/>
            </a:solidFill>
            <a:prstDash val="solid"/>
            <a:miter/>
          </a:ln>
        </p:spPr>
      </p:sp>
      <p:sp>
        <p:nvSpPr>
          <p:cNvPr name="Freeform 8" id="8"/>
          <p:cNvSpPr/>
          <p:nvPr/>
        </p:nvSpPr>
        <p:spPr>
          <a:xfrm flipH="false" flipV="false" rot="0">
            <a:off x="9742953" y="7760849"/>
            <a:ext cx="3194726" cy="2208263"/>
          </a:xfrm>
          <a:custGeom>
            <a:avLst/>
            <a:gdLst/>
            <a:ahLst/>
            <a:cxnLst/>
            <a:rect r="r" b="b" t="t" l="l"/>
            <a:pathLst>
              <a:path h="2208263" w="3194726">
                <a:moveTo>
                  <a:pt x="0" y="0"/>
                </a:moveTo>
                <a:lnTo>
                  <a:pt x="3194726" y="0"/>
                </a:lnTo>
                <a:lnTo>
                  <a:pt x="3194726" y="2208264"/>
                </a:lnTo>
                <a:lnTo>
                  <a:pt x="0" y="2208264"/>
                </a:lnTo>
                <a:lnTo>
                  <a:pt x="0" y="0"/>
                </a:lnTo>
                <a:close/>
              </a:path>
            </a:pathLst>
          </a:custGeom>
          <a:blipFill>
            <a:blip r:embed="rId3"/>
            <a:stretch>
              <a:fillRect l="-31111" t="0" r="-182324" b="-38302"/>
            </a:stretch>
          </a:blipFill>
          <a:ln w="38100" cap="sq">
            <a:solidFill>
              <a:srgbClr val="000000"/>
            </a:solidFill>
            <a:prstDash val="solid"/>
            <a:miter/>
          </a:ln>
        </p:spPr>
      </p:sp>
      <p:sp>
        <p:nvSpPr>
          <p:cNvPr name="Freeform 9" id="9"/>
          <p:cNvSpPr/>
          <p:nvPr/>
        </p:nvSpPr>
        <p:spPr>
          <a:xfrm flipH="false" flipV="false" rot="0">
            <a:off x="13655060" y="7736682"/>
            <a:ext cx="4411641" cy="2232430"/>
          </a:xfrm>
          <a:custGeom>
            <a:avLst/>
            <a:gdLst/>
            <a:ahLst/>
            <a:cxnLst/>
            <a:rect r="r" b="b" t="t" l="l"/>
            <a:pathLst>
              <a:path h="2232430" w="4411641">
                <a:moveTo>
                  <a:pt x="0" y="0"/>
                </a:moveTo>
                <a:lnTo>
                  <a:pt x="4411641" y="0"/>
                </a:lnTo>
                <a:lnTo>
                  <a:pt x="4411641" y="2232431"/>
                </a:lnTo>
                <a:lnTo>
                  <a:pt x="0" y="2232431"/>
                </a:lnTo>
                <a:lnTo>
                  <a:pt x="0" y="0"/>
                </a:lnTo>
                <a:close/>
              </a:path>
            </a:pathLst>
          </a:custGeom>
          <a:blipFill>
            <a:blip r:embed="rId5"/>
            <a:stretch>
              <a:fillRect l="-26798" t="-14447" r="-35515" b="-55955"/>
            </a:stretch>
          </a:blipFill>
        </p:spPr>
      </p:sp>
      <p:sp>
        <p:nvSpPr>
          <p:cNvPr name="Freeform 10" id="10"/>
          <p:cNvSpPr/>
          <p:nvPr/>
        </p:nvSpPr>
        <p:spPr>
          <a:xfrm flipH="false" flipV="false" rot="0">
            <a:off x="9842013" y="3551270"/>
            <a:ext cx="3095666" cy="3674531"/>
          </a:xfrm>
          <a:custGeom>
            <a:avLst/>
            <a:gdLst/>
            <a:ahLst/>
            <a:cxnLst/>
            <a:rect r="r" b="b" t="t" l="l"/>
            <a:pathLst>
              <a:path h="3674531" w="3095666">
                <a:moveTo>
                  <a:pt x="0" y="0"/>
                </a:moveTo>
                <a:lnTo>
                  <a:pt x="3095666" y="0"/>
                </a:lnTo>
                <a:lnTo>
                  <a:pt x="3095666" y="3674531"/>
                </a:lnTo>
                <a:lnTo>
                  <a:pt x="0" y="3674531"/>
                </a:lnTo>
                <a:lnTo>
                  <a:pt x="0" y="0"/>
                </a:lnTo>
                <a:close/>
              </a:path>
            </a:pathLst>
          </a:custGeom>
          <a:blipFill>
            <a:blip r:embed="rId6"/>
            <a:stretch>
              <a:fillRect l="-63391" t="-25011" r="-63803" b="-36964"/>
            </a:stretch>
          </a:blipFill>
        </p:spPr>
      </p:sp>
      <p:sp>
        <p:nvSpPr>
          <p:cNvPr name="Freeform 11" id="11"/>
          <p:cNvSpPr/>
          <p:nvPr/>
        </p:nvSpPr>
        <p:spPr>
          <a:xfrm flipH="false" flipV="false" rot="0">
            <a:off x="14278623" y="293762"/>
            <a:ext cx="3164515" cy="3519716"/>
          </a:xfrm>
          <a:custGeom>
            <a:avLst/>
            <a:gdLst/>
            <a:ahLst/>
            <a:cxnLst/>
            <a:rect r="r" b="b" t="t" l="l"/>
            <a:pathLst>
              <a:path h="3519716" w="3164515">
                <a:moveTo>
                  <a:pt x="0" y="0"/>
                </a:moveTo>
                <a:lnTo>
                  <a:pt x="3164515" y="0"/>
                </a:lnTo>
                <a:lnTo>
                  <a:pt x="3164515" y="3519716"/>
                </a:lnTo>
                <a:lnTo>
                  <a:pt x="0" y="3519716"/>
                </a:lnTo>
                <a:lnTo>
                  <a:pt x="0" y="0"/>
                </a:lnTo>
                <a:close/>
              </a:path>
            </a:pathLst>
          </a:custGeom>
          <a:blipFill>
            <a:blip r:embed="rId7"/>
            <a:stretch>
              <a:fillRect l="-196660" t="-47696" r="-196099" b="-91541"/>
            </a:stretch>
          </a:blipFill>
        </p:spPr>
      </p:sp>
      <p:sp>
        <p:nvSpPr>
          <p:cNvPr name="TextBox 12" id="12"/>
          <p:cNvSpPr txBox="true"/>
          <p:nvPr/>
        </p:nvSpPr>
        <p:spPr>
          <a:xfrm rot="0">
            <a:off x="361990" y="895126"/>
            <a:ext cx="4377306" cy="1304965"/>
          </a:xfrm>
          <a:prstGeom prst="rect">
            <a:avLst/>
          </a:prstGeom>
        </p:spPr>
        <p:txBody>
          <a:bodyPr anchor="t" rtlCol="false" tIns="0" lIns="0" bIns="0" rIns="0">
            <a:spAutoFit/>
          </a:bodyPr>
          <a:lstStyle/>
          <a:p>
            <a:pPr algn="ctr">
              <a:lnSpc>
                <a:spcPts val="2097"/>
              </a:lnSpc>
              <a:spcBef>
                <a:spcPct val="0"/>
              </a:spcBef>
            </a:pPr>
            <a:r>
              <a:rPr lang="en-US" b="true" sz="1498">
                <a:solidFill>
                  <a:srgbClr val="232160"/>
                </a:solidFill>
                <a:latin typeface="Arial Bold"/>
                <a:ea typeface="Arial Bold"/>
                <a:cs typeface="Arial Bold"/>
                <a:sym typeface="Arial Bold"/>
              </a:rPr>
              <a:t>After clicking on "Start a New PCC Application," this form will open, allowing the applicant to enter their personal information and details required for the Police Clearance Certificate application.</a:t>
            </a:r>
          </a:p>
        </p:txBody>
      </p:sp>
      <p:sp>
        <p:nvSpPr>
          <p:cNvPr name="TextBox 13" id="13"/>
          <p:cNvSpPr txBox="true"/>
          <p:nvPr/>
        </p:nvSpPr>
        <p:spPr>
          <a:xfrm rot="0">
            <a:off x="361990" y="8921322"/>
            <a:ext cx="4231287" cy="1047790"/>
          </a:xfrm>
          <a:prstGeom prst="rect">
            <a:avLst/>
          </a:prstGeom>
        </p:spPr>
        <p:txBody>
          <a:bodyPr anchor="t" rtlCol="false" tIns="0" lIns="0" bIns="0" rIns="0">
            <a:spAutoFit/>
          </a:bodyPr>
          <a:lstStyle/>
          <a:p>
            <a:pPr algn="ctr">
              <a:lnSpc>
                <a:spcPts val="2097"/>
              </a:lnSpc>
              <a:spcBef>
                <a:spcPct val="0"/>
              </a:spcBef>
            </a:pPr>
            <a:r>
              <a:rPr lang="en-US" b="true" sz="1498">
                <a:solidFill>
                  <a:srgbClr val="232160"/>
                </a:solidFill>
                <a:latin typeface="Arial Bold"/>
                <a:ea typeface="Arial Bold"/>
                <a:cs typeface="Arial Bold"/>
                <a:sym typeface="Arial Bold"/>
              </a:rPr>
              <a:t>After successfully submitting the application, the user will receive a unique token number, which can be used later to check the status of their Police Clearance Certificate application.</a:t>
            </a:r>
          </a:p>
        </p:txBody>
      </p:sp>
      <p:sp>
        <p:nvSpPr>
          <p:cNvPr name="TextBox 14" id="14"/>
          <p:cNvSpPr txBox="true"/>
          <p:nvPr/>
        </p:nvSpPr>
        <p:spPr>
          <a:xfrm rot="0">
            <a:off x="9850000" y="7816804"/>
            <a:ext cx="2980632" cy="2039204"/>
          </a:xfrm>
          <a:prstGeom prst="rect">
            <a:avLst/>
          </a:prstGeom>
        </p:spPr>
        <p:txBody>
          <a:bodyPr anchor="t" rtlCol="false" tIns="0" lIns="0" bIns="0" rIns="0">
            <a:spAutoFit/>
          </a:bodyPr>
          <a:lstStyle/>
          <a:p>
            <a:pPr algn="ctr">
              <a:lnSpc>
                <a:spcPts val="2059"/>
              </a:lnSpc>
              <a:spcBef>
                <a:spcPct val="0"/>
              </a:spcBef>
            </a:pPr>
            <a:r>
              <a:rPr lang="en-US" b="true" sz="1470">
                <a:solidFill>
                  <a:srgbClr val="232160"/>
                </a:solidFill>
                <a:latin typeface="Arial Bold"/>
                <a:ea typeface="Arial Bold"/>
                <a:cs typeface="Arial Bold"/>
                <a:sym typeface="Arial Bold"/>
              </a:rPr>
              <a:t>After clicking the "Review Your Status" button on the homepage, you can check the status of your PCC application by entering the token number provided at the time of submission. If no action has been taken yet, the status will display as "Pending."</a:t>
            </a:r>
          </a:p>
        </p:txBody>
      </p:sp>
      <p:sp>
        <p:nvSpPr>
          <p:cNvPr name="Freeform 15" id="15"/>
          <p:cNvSpPr/>
          <p:nvPr/>
        </p:nvSpPr>
        <p:spPr>
          <a:xfrm flipH="false" flipV="false" rot="0">
            <a:off x="9053919" y="1367985"/>
            <a:ext cx="4685895" cy="1324239"/>
          </a:xfrm>
          <a:custGeom>
            <a:avLst/>
            <a:gdLst/>
            <a:ahLst/>
            <a:cxnLst/>
            <a:rect r="r" b="b" t="t" l="l"/>
            <a:pathLst>
              <a:path h="1324239" w="4685895">
                <a:moveTo>
                  <a:pt x="0" y="0"/>
                </a:moveTo>
                <a:lnTo>
                  <a:pt x="4685894" y="0"/>
                </a:lnTo>
                <a:lnTo>
                  <a:pt x="4685894" y="1324239"/>
                </a:lnTo>
                <a:lnTo>
                  <a:pt x="0" y="1324239"/>
                </a:lnTo>
                <a:lnTo>
                  <a:pt x="0" y="0"/>
                </a:lnTo>
                <a:close/>
              </a:path>
            </a:pathLst>
          </a:custGeom>
          <a:blipFill>
            <a:blip r:embed="rId3"/>
            <a:stretch>
              <a:fillRect l="-28129" t="0" r="-85563" b="-130629"/>
            </a:stretch>
          </a:blipFill>
          <a:ln w="38100" cap="sq">
            <a:solidFill>
              <a:srgbClr val="000000"/>
            </a:solidFill>
            <a:prstDash val="solid"/>
            <a:miter/>
          </a:ln>
        </p:spPr>
      </p:sp>
      <p:sp>
        <p:nvSpPr>
          <p:cNvPr name="Freeform 16" id="16"/>
          <p:cNvSpPr/>
          <p:nvPr/>
        </p:nvSpPr>
        <p:spPr>
          <a:xfrm flipH="false" flipV="false" rot="0">
            <a:off x="13280352" y="4773221"/>
            <a:ext cx="4685895" cy="1230629"/>
          </a:xfrm>
          <a:custGeom>
            <a:avLst/>
            <a:gdLst/>
            <a:ahLst/>
            <a:cxnLst/>
            <a:rect r="r" b="b" t="t" l="l"/>
            <a:pathLst>
              <a:path h="1230629" w="4685895">
                <a:moveTo>
                  <a:pt x="0" y="0"/>
                </a:moveTo>
                <a:lnTo>
                  <a:pt x="4685894" y="0"/>
                </a:lnTo>
                <a:lnTo>
                  <a:pt x="4685894" y="1230629"/>
                </a:lnTo>
                <a:lnTo>
                  <a:pt x="0" y="1230629"/>
                </a:lnTo>
                <a:lnTo>
                  <a:pt x="0" y="0"/>
                </a:lnTo>
                <a:close/>
              </a:path>
            </a:pathLst>
          </a:custGeom>
          <a:blipFill>
            <a:blip r:embed="rId3"/>
            <a:stretch>
              <a:fillRect l="-28129" t="0" r="-85563" b="-148173"/>
            </a:stretch>
          </a:blipFill>
          <a:ln w="38100" cap="sq">
            <a:solidFill>
              <a:srgbClr val="000000"/>
            </a:solidFill>
            <a:prstDash val="solid"/>
            <a:miter/>
          </a:ln>
        </p:spPr>
      </p:sp>
      <p:sp>
        <p:nvSpPr>
          <p:cNvPr name="TextBox 17" id="17"/>
          <p:cNvSpPr txBox="true"/>
          <p:nvPr/>
        </p:nvSpPr>
        <p:spPr>
          <a:xfrm rot="0">
            <a:off x="9053919" y="1463836"/>
            <a:ext cx="4601141" cy="1122420"/>
          </a:xfrm>
          <a:prstGeom prst="rect">
            <a:avLst/>
          </a:prstGeom>
        </p:spPr>
        <p:txBody>
          <a:bodyPr anchor="t" rtlCol="false" tIns="0" lIns="0" bIns="0" rIns="0">
            <a:spAutoFit/>
          </a:bodyPr>
          <a:lstStyle/>
          <a:p>
            <a:pPr algn="ctr">
              <a:lnSpc>
                <a:spcPts val="2184"/>
              </a:lnSpc>
              <a:spcBef>
                <a:spcPct val="0"/>
              </a:spcBef>
            </a:pPr>
            <a:r>
              <a:rPr lang="en-US" b="true" sz="1560">
                <a:solidFill>
                  <a:srgbClr val="232160"/>
                </a:solidFill>
                <a:latin typeface="Arial Bold"/>
                <a:ea typeface="Arial Bold"/>
                <a:cs typeface="Arial Bold"/>
                <a:sym typeface="Arial Bold"/>
              </a:rPr>
              <a:t>Police officers can log in using the "Admin Login" button to verify application details and change the status of PCC applications as needed.</a:t>
            </a:r>
          </a:p>
        </p:txBody>
      </p:sp>
      <p:sp>
        <p:nvSpPr>
          <p:cNvPr name="TextBox 18" id="18"/>
          <p:cNvSpPr txBox="true"/>
          <p:nvPr/>
        </p:nvSpPr>
        <p:spPr>
          <a:xfrm rot="0">
            <a:off x="13373962" y="4836065"/>
            <a:ext cx="4498674" cy="1047790"/>
          </a:xfrm>
          <a:prstGeom prst="rect">
            <a:avLst/>
          </a:prstGeom>
        </p:spPr>
        <p:txBody>
          <a:bodyPr anchor="t" rtlCol="false" tIns="0" lIns="0" bIns="0" rIns="0">
            <a:spAutoFit/>
          </a:bodyPr>
          <a:lstStyle/>
          <a:p>
            <a:pPr algn="ctr">
              <a:lnSpc>
                <a:spcPts val="2097"/>
              </a:lnSpc>
              <a:spcBef>
                <a:spcPct val="0"/>
              </a:spcBef>
            </a:pPr>
            <a:r>
              <a:rPr lang="en-US" b="true" sz="1498">
                <a:solidFill>
                  <a:srgbClr val="232160"/>
                </a:solidFill>
                <a:latin typeface="Arial Bold"/>
                <a:ea typeface="Arial Bold"/>
                <a:cs typeface="Arial Bold"/>
                <a:sym typeface="Arial Bold"/>
              </a:rPr>
              <a:t>Admin has successfully logged in and updated the status of the PCC application to 'Rejected.' An alert has been displayed stating that the status change is complete.</a:t>
            </a:r>
          </a:p>
        </p:txBody>
      </p:sp>
      <p:sp>
        <p:nvSpPr>
          <p:cNvPr name="AutoShape 19" id="19"/>
          <p:cNvSpPr/>
          <p:nvPr/>
        </p:nvSpPr>
        <p:spPr>
          <a:xfrm flipH="true">
            <a:off x="12937679" y="5388536"/>
            <a:ext cx="342673" cy="0"/>
          </a:xfrm>
          <a:prstGeom prst="line">
            <a:avLst/>
          </a:prstGeom>
          <a:ln cap="flat" w="38100">
            <a:solidFill>
              <a:srgbClr val="FF3131"/>
            </a:solidFill>
            <a:prstDash val="solid"/>
            <a:headEnd type="none" len="sm" w="sm"/>
            <a:tailEnd type="arrow" len="sm" w="med"/>
          </a:ln>
        </p:spPr>
      </p:sp>
      <p:sp>
        <p:nvSpPr>
          <p:cNvPr name="AutoShape 20" id="20"/>
          <p:cNvSpPr/>
          <p:nvPr/>
        </p:nvSpPr>
        <p:spPr>
          <a:xfrm flipH="true">
            <a:off x="12937679" y="8536349"/>
            <a:ext cx="802134" cy="328631"/>
          </a:xfrm>
          <a:prstGeom prst="line">
            <a:avLst/>
          </a:prstGeom>
          <a:ln cap="flat" w="38100">
            <a:solidFill>
              <a:srgbClr val="FF3131"/>
            </a:solidFill>
            <a:prstDash val="solid"/>
            <a:headEnd type="none" len="sm" w="sm"/>
            <a:tailEnd type="arrow" len="sm" w="med"/>
          </a:ln>
        </p:spPr>
      </p:sp>
      <p:sp>
        <p:nvSpPr>
          <p:cNvPr name="AutoShape 21" id="21"/>
          <p:cNvSpPr/>
          <p:nvPr/>
        </p:nvSpPr>
        <p:spPr>
          <a:xfrm flipH="true">
            <a:off x="14278623" y="2053620"/>
            <a:ext cx="0" cy="0"/>
          </a:xfrm>
          <a:prstGeom prst="line">
            <a:avLst/>
          </a:prstGeom>
          <a:ln cap="flat" w="38100">
            <a:solidFill>
              <a:srgbClr val="FF3131"/>
            </a:solidFill>
            <a:prstDash val="solid"/>
            <a:headEnd type="none" len="sm" w="sm"/>
            <a:tailEnd type="arrow" len="sm" w="med"/>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1463719" y="3118153"/>
            <a:ext cx="6598478" cy="6598478"/>
          </a:xfrm>
          <a:custGeom>
            <a:avLst/>
            <a:gdLst/>
            <a:ahLst/>
            <a:cxnLst/>
            <a:rect r="r" b="b" t="t" l="l"/>
            <a:pathLst>
              <a:path h="6598478" w="6598478">
                <a:moveTo>
                  <a:pt x="0" y="0"/>
                </a:moveTo>
                <a:lnTo>
                  <a:pt x="6598478" y="0"/>
                </a:lnTo>
                <a:lnTo>
                  <a:pt x="6598478" y="6598478"/>
                </a:lnTo>
                <a:lnTo>
                  <a:pt x="0" y="6598478"/>
                </a:lnTo>
                <a:lnTo>
                  <a:pt x="0" y="0"/>
                </a:lnTo>
                <a:close/>
              </a:path>
            </a:pathLst>
          </a:custGeom>
          <a:blipFill>
            <a:blip r:embed="rId2"/>
            <a:stretch>
              <a:fillRect l="0" t="0" r="0" b="0"/>
            </a:stretch>
          </a:blipFill>
        </p:spPr>
      </p:sp>
      <p:sp>
        <p:nvSpPr>
          <p:cNvPr name="TextBox 3" id="3"/>
          <p:cNvSpPr txBox="true"/>
          <p:nvPr/>
        </p:nvSpPr>
        <p:spPr>
          <a:xfrm rot="0">
            <a:off x="796869" y="740560"/>
            <a:ext cx="17265328" cy="1220616"/>
          </a:xfrm>
          <a:prstGeom prst="rect">
            <a:avLst/>
          </a:prstGeom>
        </p:spPr>
        <p:txBody>
          <a:bodyPr anchor="t" rtlCol="false" tIns="0" lIns="0" bIns="0" rIns="0">
            <a:spAutoFit/>
          </a:bodyPr>
          <a:lstStyle/>
          <a:p>
            <a:pPr algn="l" marL="0" indent="0" lvl="1">
              <a:lnSpc>
                <a:spcPts val="7683"/>
              </a:lnSpc>
            </a:pPr>
            <a:r>
              <a:rPr lang="en-US" b="true" sz="8537" spc="-392">
                <a:solidFill>
                  <a:srgbClr val="4E2313"/>
                </a:solidFill>
                <a:latin typeface="Arial Bold"/>
                <a:ea typeface="Arial Bold"/>
                <a:cs typeface="Arial Bold"/>
                <a:sym typeface="Arial Bold"/>
              </a:rPr>
              <a:t>COPHELP</a:t>
            </a:r>
          </a:p>
        </p:txBody>
      </p:sp>
      <p:sp>
        <p:nvSpPr>
          <p:cNvPr name="TextBox 4" id="4"/>
          <p:cNvSpPr txBox="true"/>
          <p:nvPr/>
        </p:nvSpPr>
        <p:spPr>
          <a:xfrm rot="0">
            <a:off x="348119" y="3003853"/>
            <a:ext cx="10692015" cy="6977421"/>
          </a:xfrm>
          <a:prstGeom prst="rect">
            <a:avLst/>
          </a:prstGeom>
        </p:spPr>
        <p:txBody>
          <a:bodyPr anchor="t" rtlCol="false" tIns="0" lIns="0" bIns="0" rIns="0">
            <a:spAutoFit/>
          </a:bodyPr>
          <a:lstStyle/>
          <a:p>
            <a:pPr algn="l" marL="604170" indent="-302085" lvl="1">
              <a:lnSpc>
                <a:spcPts val="3917"/>
              </a:lnSpc>
              <a:buFont typeface="Arial"/>
              <a:buChar char="•"/>
            </a:pPr>
            <a:r>
              <a:rPr lang="en-US" b="true" sz="2798">
                <a:solidFill>
                  <a:srgbClr val="232160"/>
                </a:solidFill>
                <a:latin typeface="Arial Bold"/>
                <a:ea typeface="Arial Bold"/>
                <a:cs typeface="Arial Bold"/>
                <a:sym typeface="Arial Bold"/>
              </a:rPr>
              <a:t>NLP-Based Model:</a:t>
            </a:r>
            <a:r>
              <a:rPr lang="en-US" sz="2798">
                <a:solidFill>
                  <a:srgbClr val="4E2313"/>
                </a:solidFill>
                <a:latin typeface="Arial"/>
                <a:ea typeface="Arial"/>
                <a:cs typeface="Arial"/>
                <a:sym typeface="Arial"/>
              </a:rPr>
              <a:t> Developed an NLP-powered model for seamless interaction.</a:t>
            </a:r>
          </a:p>
          <a:p>
            <a:pPr algn="l" marL="604170" indent="-302085" lvl="1">
              <a:lnSpc>
                <a:spcPts val="3917"/>
              </a:lnSpc>
              <a:spcBef>
                <a:spcPct val="0"/>
              </a:spcBef>
              <a:buFont typeface="Arial"/>
              <a:buChar char="•"/>
            </a:pPr>
            <a:r>
              <a:rPr lang="en-US" b="true" sz="2798">
                <a:solidFill>
                  <a:srgbClr val="232160"/>
                </a:solidFill>
                <a:latin typeface="Arial Bold"/>
                <a:ea typeface="Arial Bold"/>
                <a:cs typeface="Arial Bold"/>
                <a:sym typeface="Arial Bold"/>
              </a:rPr>
              <a:t>Quick Access to Information:</a:t>
            </a:r>
            <a:r>
              <a:rPr lang="en-US" sz="2798">
                <a:solidFill>
                  <a:srgbClr val="4E2313"/>
                </a:solidFill>
                <a:latin typeface="Arial"/>
                <a:ea typeface="Arial"/>
                <a:cs typeface="Arial"/>
                <a:sym typeface="Arial"/>
              </a:rPr>
              <a:t> Allows visit</a:t>
            </a:r>
            <a:r>
              <a:rPr lang="en-US" sz="2798">
                <a:solidFill>
                  <a:srgbClr val="4E2313"/>
                </a:solidFill>
                <a:latin typeface="Arial"/>
                <a:ea typeface="Arial"/>
                <a:cs typeface="Arial"/>
                <a:sym typeface="Arial"/>
              </a:rPr>
              <a:t>ors to quickly ask general queries that are often needed by citizens.</a:t>
            </a:r>
          </a:p>
          <a:p>
            <a:pPr algn="l" marL="604170" indent="-302085" lvl="1">
              <a:lnSpc>
                <a:spcPts val="3917"/>
              </a:lnSpc>
              <a:spcBef>
                <a:spcPct val="0"/>
              </a:spcBef>
              <a:buFont typeface="Arial"/>
              <a:buChar char="•"/>
            </a:pPr>
            <a:r>
              <a:rPr lang="en-US" b="true" sz="2798">
                <a:solidFill>
                  <a:srgbClr val="232160"/>
                </a:solidFill>
                <a:latin typeface="Arial Bold"/>
                <a:ea typeface="Arial Bold"/>
                <a:cs typeface="Arial Bold"/>
                <a:sym typeface="Arial Bold"/>
              </a:rPr>
              <a:t>Emergency Support:</a:t>
            </a:r>
            <a:r>
              <a:rPr lang="en-US" sz="2798">
                <a:solidFill>
                  <a:srgbClr val="4E2313"/>
                </a:solidFill>
                <a:latin typeface="Arial"/>
                <a:ea typeface="Arial"/>
                <a:cs typeface="Arial"/>
                <a:sym typeface="Arial"/>
              </a:rPr>
              <a:t> Provides immediate responses during urgent situations, enhancing public safety.</a:t>
            </a:r>
          </a:p>
          <a:p>
            <a:pPr algn="l" marL="604170" indent="-302085" lvl="1">
              <a:lnSpc>
                <a:spcPts val="3917"/>
              </a:lnSpc>
              <a:spcBef>
                <a:spcPct val="0"/>
              </a:spcBef>
              <a:buFont typeface="Arial"/>
              <a:buChar char="•"/>
            </a:pPr>
            <a:r>
              <a:rPr lang="en-US" b="true" sz="2798">
                <a:solidFill>
                  <a:srgbClr val="232160"/>
                </a:solidFill>
                <a:latin typeface="Arial Bold"/>
                <a:ea typeface="Arial Bold"/>
                <a:cs typeface="Arial Bold"/>
                <a:sym typeface="Arial Bold"/>
              </a:rPr>
              <a:t>Local Assistance: </a:t>
            </a:r>
            <a:r>
              <a:rPr lang="en-US" sz="2798">
                <a:solidFill>
                  <a:srgbClr val="4E2313"/>
                </a:solidFill>
                <a:latin typeface="Arial"/>
                <a:ea typeface="Arial"/>
                <a:cs typeface="Arial"/>
                <a:sym typeface="Arial"/>
              </a:rPr>
              <a:t>Helps newcomers to the state access vital information like emergency contacts and police station locations.</a:t>
            </a:r>
          </a:p>
          <a:p>
            <a:pPr algn="l" marL="604170" indent="-302085" lvl="1">
              <a:lnSpc>
                <a:spcPts val="3917"/>
              </a:lnSpc>
              <a:spcBef>
                <a:spcPct val="0"/>
              </a:spcBef>
              <a:buFont typeface="Arial"/>
              <a:buChar char="•"/>
            </a:pPr>
            <a:r>
              <a:rPr lang="en-US" b="true" sz="2798">
                <a:solidFill>
                  <a:srgbClr val="232160"/>
                </a:solidFill>
                <a:latin typeface="Arial Bold"/>
                <a:ea typeface="Arial Bold"/>
                <a:cs typeface="Arial Bold"/>
                <a:sym typeface="Arial Bold"/>
              </a:rPr>
              <a:t>User-Centric Design: </a:t>
            </a:r>
            <a:r>
              <a:rPr lang="en-US" sz="2798">
                <a:solidFill>
                  <a:srgbClr val="4E2313"/>
                </a:solidFill>
                <a:latin typeface="Arial"/>
                <a:ea typeface="Arial"/>
                <a:cs typeface="Arial"/>
                <a:sym typeface="Arial"/>
              </a:rPr>
              <a:t>Ensures easy interaction, allowing users to ask questions naturally and receive instant answers.</a:t>
            </a:r>
          </a:p>
          <a:p>
            <a:pPr algn="l" marL="604170" indent="-302085" lvl="1">
              <a:lnSpc>
                <a:spcPts val="3917"/>
              </a:lnSpc>
              <a:spcBef>
                <a:spcPct val="0"/>
              </a:spcBef>
              <a:buFont typeface="Arial"/>
              <a:buChar char="•"/>
            </a:pPr>
            <a:r>
              <a:rPr lang="en-US" b="true" sz="2798">
                <a:solidFill>
                  <a:srgbClr val="232160"/>
                </a:solidFill>
                <a:latin typeface="Arial Bold"/>
                <a:ea typeface="Arial Bold"/>
                <a:cs typeface="Arial Bold"/>
                <a:sym typeface="Arial Bold"/>
              </a:rPr>
              <a:t>Enhanced Public Awareness:</a:t>
            </a:r>
            <a:r>
              <a:rPr lang="en-US" sz="2798">
                <a:solidFill>
                  <a:srgbClr val="4E2313"/>
                </a:solidFill>
                <a:latin typeface="Arial"/>
                <a:ea typeface="Arial"/>
                <a:cs typeface="Arial"/>
                <a:sym typeface="Arial"/>
              </a:rPr>
              <a:t> Empowers citizens with essential information, reducing confusion during emergencies.</a:t>
            </a:r>
          </a:p>
          <a:p>
            <a:pPr algn="ctr">
              <a:lnSpc>
                <a:spcPts val="3917"/>
              </a:lnSpc>
              <a:spcBef>
                <a:spcPct val="0"/>
              </a:spcBef>
            </a:pPr>
          </a:p>
        </p:txBody>
      </p:sp>
      <p:sp>
        <p:nvSpPr>
          <p:cNvPr name="TextBox 5" id="5"/>
          <p:cNvSpPr txBox="true"/>
          <p:nvPr/>
        </p:nvSpPr>
        <p:spPr>
          <a:xfrm rot="0">
            <a:off x="533658" y="2094013"/>
            <a:ext cx="12903722" cy="738905"/>
          </a:xfrm>
          <a:prstGeom prst="rect">
            <a:avLst/>
          </a:prstGeom>
        </p:spPr>
        <p:txBody>
          <a:bodyPr anchor="t" rtlCol="false" tIns="0" lIns="0" bIns="0" rIns="0">
            <a:spAutoFit/>
          </a:bodyPr>
          <a:lstStyle/>
          <a:p>
            <a:pPr algn="ctr">
              <a:lnSpc>
                <a:spcPts val="5472"/>
              </a:lnSpc>
              <a:spcBef>
                <a:spcPct val="0"/>
              </a:spcBef>
            </a:pPr>
            <a:r>
              <a:rPr lang="en-US" b="true" sz="3909">
                <a:solidFill>
                  <a:srgbClr val="4E2313"/>
                </a:solidFill>
                <a:latin typeface="Arial Bold"/>
                <a:ea typeface="Arial Bold"/>
                <a:cs typeface="Arial Bold"/>
                <a:sym typeface="Arial Bold"/>
              </a:rPr>
              <a:t>Your Trusted Companion for Instant Legal Guidance.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DAGSHTfFdUs</dc:identifier>
  <dcterms:modified xsi:type="dcterms:W3CDTF">2011-08-01T06:04:30Z</dcterms:modified>
  <cp:revision>1</cp:revision>
  <dc:title>GOA POLICE</dc:title>
</cp:coreProperties>
</file>